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5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5"/>
          <p:cNvSpPr/>
          <p:nvPr/>
        </p:nvSpPr>
        <p:spPr>
          <a:xfrm>
            <a:off x="12004040" y="8001000"/>
            <a:ext cx="381001" cy="387774"/>
          </a:xfrm>
          <a:prstGeom prst="rect">
            <a:avLst/>
          </a:prstGeom>
          <a:solidFill>
            <a:srgbClr val="D9D9D9"/>
          </a:solidFill>
          <a:ln w="3175">
            <a:miter lim="400000"/>
          </a:ln>
        </p:spPr>
        <p:txBody>
          <a:bodyPr lIns="48767" tIns="48767" rIns="48767" bIns="48767" anchor="ctr"/>
          <a:lstStyle/>
          <a:p>
            <a:pPr defTabSz="1300480">
              <a:defRPr sz="24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" name="Rectangle 14"/>
          <p:cNvSpPr/>
          <p:nvPr/>
        </p:nvSpPr>
        <p:spPr>
          <a:xfrm>
            <a:off x="12085321" y="8001000"/>
            <a:ext cx="381000" cy="387774"/>
          </a:xfrm>
          <a:prstGeom prst="rect">
            <a:avLst/>
          </a:prstGeom>
          <a:solidFill>
            <a:srgbClr val="157BA7"/>
          </a:solidFill>
          <a:ln w="3175">
            <a:miter lim="400000"/>
          </a:ln>
        </p:spPr>
        <p:txBody>
          <a:bodyPr lIns="48767" tIns="48767" rIns="48767" bIns="48767" anchor="ctr"/>
          <a:lstStyle/>
          <a:p>
            <a:pPr defTabSz="1300480">
              <a:defRPr sz="24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538479" y="1608666"/>
            <a:ext cx="11927842" cy="870374"/>
          </a:xfrm>
          <a:prstGeom prst="rect">
            <a:avLst/>
          </a:prstGeom>
        </p:spPr>
        <p:txBody>
          <a:bodyPr lIns="48767" tIns="48767" rIns="48767" bIns="48767"/>
          <a:lstStyle>
            <a:lvl1pPr algn="l" defTabSz="1300480">
              <a:lnSpc>
                <a:spcPct val="90000"/>
              </a:lnSpc>
              <a:defRPr sz="5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xfrm>
            <a:off x="538479" y="2646680"/>
            <a:ext cx="11927842" cy="5161281"/>
          </a:xfrm>
          <a:prstGeom prst="rect">
            <a:avLst/>
          </a:prstGeom>
        </p:spPr>
        <p:txBody>
          <a:bodyPr lIns="48767" tIns="48767" rIns="48767" bIns="48767" anchor="t"/>
          <a:lstStyle>
            <a:lvl1pPr marL="325120" indent="-325120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800"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325120" indent="132079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800"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325120" indent="589280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800"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325120" indent="1046480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800"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325120" indent="1503680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800"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4" name="Picture 2" descr="Picture 2"/>
          <p:cNvPicPr>
            <a:picLocks noChangeAspect="1"/>
          </p:cNvPicPr>
          <p:nvPr/>
        </p:nvPicPr>
        <p:blipFill>
          <a:blip r:embed="rId2"/>
          <a:srcRect b="24970"/>
          <a:stretch>
            <a:fillRect/>
          </a:stretch>
        </p:blipFill>
        <p:spPr>
          <a:xfrm>
            <a:off x="538479" y="8056880"/>
            <a:ext cx="967591" cy="274321"/>
          </a:xfrm>
          <a:prstGeom prst="rect">
            <a:avLst/>
          </a:prstGeom>
          <a:ln w="3175">
            <a:miter lim="400000"/>
          </a:ln>
        </p:spPr>
      </p:pic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79354" y="8099360"/>
            <a:ext cx="192932" cy="189360"/>
          </a:xfrm>
          <a:prstGeom prst="rect">
            <a:avLst/>
          </a:prstGeom>
        </p:spPr>
        <p:txBody>
          <a:bodyPr lIns="0" tIns="0" rIns="0" bIns="0" anchor="ctr"/>
          <a:lstStyle>
            <a:lvl1pPr defTabSz="1300480">
              <a:def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"/>
          <p:cNvSpPr/>
          <p:nvPr/>
        </p:nvSpPr>
        <p:spPr>
          <a:xfrm>
            <a:off x="951842" y="9051854"/>
            <a:ext cx="11174182" cy="1"/>
          </a:xfrm>
          <a:prstGeom prst="line">
            <a:avLst/>
          </a:prstGeom>
          <a:ln w="25400">
            <a:solidFill>
              <a:srgbClr val="000000">
                <a:alpha val="50000"/>
              </a:srgbClr>
            </a:solidFill>
            <a:miter lim="400000"/>
          </a:ln>
        </p:spPr>
        <p:txBody>
          <a:bodyPr lIns="27093" tIns="27093" rIns="27093" bIns="27093" anchor="ctr"/>
          <a:lstStyle/>
          <a:p>
            <a:endParaRPr/>
          </a:p>
        </p:txBody>
      </p:sp>
      <p:pic>
        <p:nvPicPr>
          <p:cNvPr id="40" name="JPG" descr="JPG"/>
          <p:cNvPicPr>
            <a:picLocks noChangeAspect="1"/>
          </p:cNvPicPr>
          <p:nvPr/>
        </p:nvPicPr>
        <p:blipFill>
          <a:blip r:embed="rId2">
            <a:alphaModFix amt="49675"/>
          </a:blip>
          <a:stretch>
            <a:fillRect/>
          </a:stretch>
        </p:blipFill>
        <p:spPr>
          <a:xfrm>
            <a:off x="357057" y="255762"/>
            <a:ext cx="12363752" cy="1057623"/>
          </a:xfrm>
          <a:prstGeom prst="rect">
            <a:avLst/>
          </a:prstGeom>
          <a:ln w="3175">
            <a:miter lim="400000"/>
          </a:ln>
        </p:spPr>
      </p:pic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951842" y="9051854"/>
            <a:ext cx="11174182" cy="1"/>
          </a:xfrm>
          <a:prstGeom prst="line">
            <a:avLst/>
          </a:prstGeom>
          <a:ln w="25400">
            <a:solidFill>
              <a:srgbClr val="000000">
                <a:alpha val="50000"/>
              </a:srgbClr>
            </a:solidFill>
            <a:miter lim="400000"/>
          </a:ln>
        </p:spPr>
        <p:txBody>
          <a:bodyPr lIns="27093" tIns="27093" rIns="27093" bIns="27093" anchor="ctr"/>
          <a:lstStyle/>
          <a:p>
            <a:endParaRPr/>
          </a:p>
        </p:txBody>
      </p:sp>
      <p:pic>
        <p:nvPicPr>
          <p:cNvPr id="3" name="JPG" descr="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057" y="255762"/>
            <a:ext cx="12363752" cy="1057623"/>
          </a:xfrm>
          <a:prstGeom prst="rect">
            <a:avLst/>
          </a:prstGeom>
          <a:ln w="3175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900853" y="1408853"/>
            <a:ext cx="11203094" cy="12192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093" tIns="27093" rIns="27093" bIns="27093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900853" y="2898986"/>
            <a:ext cx="11203094" cy="49580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093" tIns="27093" rIns="27093" bIns="27093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2590" y="8195733"/>
            <a:ext cx="292846" cy="276894"/>
          </a:xfrm>
          <a:prstGeom prst="rect">
            <a:avLst/>
          </a:prstGeom>
          <a:ln w="3175">
            <a:miter lim="400000"/>
          </a:ln>
        </p:spPr>
        <p:txBody>
          <a:bodyPr wrap="none" lIns="27093" tIns="27093" rIns="27093" bIns="27093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9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84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719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354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989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624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259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4894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529791" marR="0" indent="-449791" algn="l" defTabSz="587022" rtl="0" latinLnBrk="0">
        <a:lnSpc>
          <a:spcPct val="100000"/>
        </a:lnSpc>
        <a:spcBef>
          <a:spcPts val="4100"/>
        </a:spcBef>
        <a:spcAft>
          <a:spcPts val="0"/>
        </a:spcAft>
        <a:buClrTx/>
        <a:buSzPct val="125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"/>
          <p:cNvSpPr/>
          <p:nvPr/>
        </p:nvSpPr>
        <p:spPr>
          <a:xfrm>
            <a:off x="631122" y="-47048"/>
            <a:ext cx="12082708" cy="1663243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1" name="Rectangle"/>
          <p:cNvSpPr/>
          <p:nvPr/>
        </p:nvSpPr>
        <p:spPr>
          <a:xfrm>
            <a:off x="631122" y="8881154"/>
            <a:ext cx="12082708" cy="1663242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2" name="HIB Bi-Annual Report…"/>
          <p:cNvSpPr txBox="1"/>
          <p:nvPr/>
        </p:nvSpPr>
        <p:spPr>
          <a:xfrm>
            <a:off x="843053" y="4227406"/>
            <a:ext cx="11658837" cy="12987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093" tIns="27093" rIns="27093" bIns="27093" anchor="ctr">
            <a:spAutoFit/>
          </a:bodyPr>
          <a:lstStyle/>
          <a:p>
            <a:pPr>
              <a:defRPr sz="50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HIB Bi-Annual Report</a:t>
            </a:r>
          </a:p>
          <a:p>
            <a:pPr>
              <a:defRPr sz="30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August 15, 2023</a:t>
            </a:r>
          </a:p>
        </p:txBody>
      </p:sp>
      <p:pic>
        <p:nvPicPr>
          <p:cNvPr id="53" name="U-2022 (V2) copy.psd" descr="U-2022 (V2) copy.psd"/>
          <p:cNvPicPr>
            <a:picLocks noChangeAspect="1"/>
          </p:cNvPicPr>
          <p:nvPr/>
        </p:nvPicPr>
        <p:blipFill>
          <a:blip r:embed="rId2">
            <a:alphaModFix amt="14274"/>
          </a:blip>
          <a:stretch>
            <a:fillRect/>
          </a:stretch>
        </p:blipFill>
        <p:spPr>
          <a:xfrm>
            <a:off x="1943677" y="1037723"/>
            <a:ext cx="9457599" cy="8054723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HIB Bi-Annual Report…"/>
          <p:cNvSpPr txBox="1"/>
          <p:nvPr/>
        </p:nvSpPr>
        <p:spPr>
          <a:xfrm>
            <a:off x="3791706" y="1612899"/>
            <a:ext cx="5421388" cy="14765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defRPr sz="46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HIB Bi-Annual Report</a:t>
            </a:r>
          </a:p>
          <a:p>
            <a:pPr>
              <a:defRPr sz="46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January-June 2023</a:t>
            </a:r>
          </a:p>
        </p:txBody>
      </p:sp>
      <p:graphicFrame>
        <p:nvGraphicFramePr>
          <p:cNvPr id="56" name="Table"/>
          <p:cNvGraphicFramePr/>
          <p:nvPr/>
        </p:nvGraphicFramePr>
        <p:xfrm>
          <a:off x="2305695" y="4085465"/>
          <a:ext cx="8393410" cy="439681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623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803">
                <a:tc>
                  <a:txBody>
                    <a:bodyPr/>
                    <a:lstStyle/>
                    <a:p>
                      <a:pPr defTabSz="914400">
                        <a:defRPr sz="2400">
                          <a:latin typeface="Georgia"/>
                          <a:ea typeface="Georgia"/>
                          <a:cs typeface="Georgia"/>
                          <a:sym typeface="Georgi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Founded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Unfounded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50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2021-2022
Period 2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27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2022-2023
Period 2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45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58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HIB Bi-Annual Report…"/>
          <p:cNvSpPr txBox="1"/>
          <p:nvPr/>
        </p:nvSpPr>
        <p:spPr>
          <a:xfrm>
            <a:off x="3791706" y="1612899"/>
            <a:ext cx="5421388" cy="14765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defRPr sz="46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HIB Bi-Annual Report</a:t>
            </a:r>
          </a:p>
          <a:p>
            <a:pPr>
              <a:defRPr sz="46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January-June 2023</a:t>
            </a:r>
          </a:p>
        </p:txBody>
      </p:sp>
      <p:graphicFrame>
        <p:nvGraphicFramePr>
          <p:cNvPr id="59" name="Table"/>
          <p:cNvGraphicFramePr/>
          <p:nvPr/>
        </p:nvGraphicFramePr>
        <p:xfrm>
          <a:off x="1037020" y="3865915"/>
          <a:ext cx="5198915" cy="439690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23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defTabSz="914400">
                        <a:defRPr sz="2400">
                          <a:latin typeface="Georgia"/>
                          <a:ea typeface="Georgia"/>
                          <a:cs typeface="Georgia"/>
                          <a:sym typeface="Georgi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Founded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Unfounded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36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Battle Hill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27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Burnet  Middle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27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Connecticut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27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Franklin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427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Hannah Caldwell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0" name="Table 1-1"/>
          <p:cNvGraphicFramePr/>
          <p:nvPr/>
        </p:nvGraphicFramePr>
        <p:xfrm>
          <a:off x="6843495" y="3789715"/>
          <a:ext cx="1930589" cy="90897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73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1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079">
                <a:tc>
                  <a:txBody>
                    <a:bodyPr/>
                    <a:lstStyle/>
                    <a:p>
                      <a:pPr indent="228600" defTabSz="584200">
                        <a:defRPr sz="1800">
                          <a:latin typeface="Helvetica Light"/>
                          <a:ea typeface="Helvetica Light"/>
                          <a:cs typeface="Helvetica Light"/>
                          <a:sym typeface="Helvetica Light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Founded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Unfounded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41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Jefferson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2930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Kawameeh  Middle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414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Livingston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749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Washington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651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Union  High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35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"/>
          <p:cNvSpPr/>
          <p:nvPr/>
        </p:nvSpPr>
        <p:spPr>
          <a:xfrm>
            <a:off x="631122" y="-47048"/>
            <a:ext cx="12082708" cy="1663243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3" name="Rectangle"/>
          <p:cNvSpPr/>
          <p:nvPr/>
        </p:nvSpPr>
        <p:spPr>
          <a:xfrm>
            <a:off x="631122" y="8881154"/>
            <a:ext cx="12082708" cy="1663242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64" name="U-2022 (V2) copy.psd" descr="U-2022 (V2) copy.psd"/>
          <p:cNvPicPr>
            <a:picLocks noChangeAspect="1"/>
          </p:cNvPicPr>
          <p:nvPr/>
        </p:nvPicPr>
        <p:blipFill>
          <a:blip r:embed="rId2">
            <a:alphaModFix amt="14274"/>
          </a:blip>
          <a:stretch>
            <a:fillRect/>
          </a:stretch>
        </p:blipFill>
        <p:spPr>
          <a:xfrm>
            <a:off x="1943677" y="1037723"/>
            <a:ext cx="9457599" cy="8054723"/>
          </a:xfrm>
          <a:prstGeom prst="rect">
            <a:avLst/>
          </a:prstGeom>
          <a:ln w="3175">
            <a:miter lim="400000"/>
          </a:ln>
        </p:spPr>
      </p:pic>
      <p:sp>
        <p:nvSpPr>
          <p:cNvPr id="65" name="Student Safety Data System Report (SSDS)…"/>
          <p:cNvSpPr txBox="1"/>
          <p:nvPr/>
        </p:nvSpPr>
        <p:spPr>
          <a:xfrm>
            <a:off x="843053" y="4227406"/>
            <a:ext cx="11658837" cy="12987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093" tIns="27093" rIns="27093" bIns="27093" anchor="ctr">
            <a:spAutoFit/>
          </a:bodyPr>
          <a:lstStyle/>
          <a:p>
            <a:pPr>
              <a:defRPr sz="50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Student Safety Data System Report (SSDS)</a:t>
            </a:r>
          </a:p>
          <a:p>
            <a:pPr>
              <a:defRPr sz="3000" b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August 15, 2023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tudent Safety Data System Report (SSDS)…"/>
          <p:cNvSpPr txBox="1"/>
          <p:nvPr/>
        </p:nvSpPr>
        <p:spPr>
          <a:xfrm>
            <a:off x="1624038" y="1684732"/>
            <a:ext cx="9829789" cy="14003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defRPr sz="4400" b="0">
                <a:solidFill>
                  <a:srgbClr val="8C1D14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Student Safety Data System Report (SSDS)</a:t>
            </a:r>
          </a:p>
          <a:p>
            <a:pPr>
              <a:defRPr sz="4400" b="0">
                <a:solidFill>
                  <a:srgbClr val="8C1D14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Period 2 (January-June)</a:t>
            </a:r>
          </a:p>
        </p:txBody>
      </p:sp>
      <p:graphicFrame>
        <p:nvGraphicFramePr>
          <p:cNvPr id="68" name="Table"/>
          <p:cNvGraphicFramePr/>
          <p:nvPr/>
        </p:nvGraphicFramePr>
        <p:xfrm>
          <a:off x="2108106" y="4391735"/>
          <a:ext cx="10887209" cy="295354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9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defTabSz="914400">
                        <a:defRPr sz="2400">
                          <a:latin typeface="Georgia"/>
                          <a:ea typeface="Georgia"/>
                          <a:cs typeface="Georgia"/>
                          <a:sym typeface="Georgi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Violence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Vandalism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Substances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Weapons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833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2022-2023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71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177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2021-2022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43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93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tudent Safety Data System Report (SSDS)…"/>
          <p:cNvSpPr txBox="1"/>
          <p:nvPr/>
        </p:nvSpPr>
        <p:spPr>
          <a:xfrm>
            <a:off x="1624038" y="1684732"/>
            <a:ext cx="9829789" cy="14003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defRPr sz="4400" b="0">
                <a:solidFill>
                  <a:srgbClr val="8C1D14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Student Safety Data System Report (SSDS)</a:t>
            </a:r>
          </a:p>
          <a:p>
            <a:pPr>
              <a:defRPr sz="4400" b="0">
                <a:solidFill>
                  <a:srgbClr val="8C1D14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Period 2 (January-June)</a:t>
            </a:r>
          </a:p>
        </p:txBody>
      </p:sp>
      <p:graphicFrame>
        <p:nvGraphicFramePr>
          <p:cNvPr id="71" name="Table"/>
          <p:cNvGraphicFramePr/>
          <p:nvPr/>
        </p:nvGraphicFramePr>
        <p:xfrm>
          <a:off x="2108106" y="4010735"/>
          <a:ext cx="10887209" cy="295354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9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defTabSz="914400">
                        <a:defRPr sz="2400">
                          <a:latin typeface="Georgia"/>
                          <a:ea typeface="Georgia"/>
                          <a:cs typeface="Georgia"/>
                          <a:sym typeface="Georgi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Violence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Vandalism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Substances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400">
                          <a:solidFill>
                            <a:srgbClr val="9411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Weapons</a:t>
                      </a:r>
                    </a:p>
                  </a:txBody>
                  <a:tcPr marL="50800" marR="50800" marT="50800" marB="5080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833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High school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171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Burnet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Kawameeh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defTabSz="914400">
                        <a:lnSpc>
                          <a:spcPct val="120000"/>
                        </a:lnSpc>
                        <a:defRPr sz="1800"/>
                      </a:pPr>
                      <a:r>
                        <a:rPr sz="220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Franklin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defTabSz="584200">
                        <a:defRPr sz="1800"/>
                      </a:pPr>
                      <a:r>
                        <a:rPr sz="20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Custom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Calibri</vt:lpstr>
      <vt:lpstr>Calibri Light</vt:lpstr>
      <vt:lpstr>Georgia</vt:lpstr>
      <vt:lpstr>Helvetica Light</vt:lpstr>
      <vt:lpstr>Helvetica Neue</vt:lpstr>
      <vt:lpstr>Helvetica Neue Light</vt:lpstr>
      <vt:lpstr>Helvetica Neue Medium</vt:lpstr>
      <vt:lpstr>Times Roman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Cappiello, Diane</dc:creator>
  <cp:lastModifiedBy>Cappiello, Diane</cp:lastModifiedBy>
  <cp:revision>1</cp:revision>
  <dcterms:modified xsi:type="dcterms:W3CDTF">2023-08-15T21:22:59Z</dcterms:modified>
</cp:coreProperties>
</file>