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60" r:id="rId3"/>
    <p:sldId id="263" r:id="rId4"/>
    <p:sldId id="262" r:id="rId5"/>
    <p:sldId id="261" r:id="rId6"/>
    <p:sldId id="257" r:id="rId7"/>
    <p:sldId id="264" r:id="rId8"/>
    <p:sldId id="258" r:id="rId9"/>
    <p:sldId id="259"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3B854-0E05-4176-A3CC-368E06878F46}" v="9" dt="2022-03-21T12:28:18.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lfoyle,  Maureen" userId="e5a62ae0-d9ad-4181-a39a-1df0c2d8b81e" providerId="ADAL" clId="{D753B854-0E05-4176-A3CC-368E06878F46}"/>
    <pc:docChg chg="undo custSel addSld delSld modSld">
      <pc:chgData name="Guilfoyle,  Maureen" userId="e5a62ae0-d9ad-4181-a39a-1df0c2d8b81e" providerId="ADAL" clId="{D753B854-0E05-4176-A3CC-368E06878F46}" dt="2022-03-21T13:35:03.783" v="805" actId="20577"/>
      <pc:docMkLst>
        <pc:docMk/>
      </pc:docMkLst>
      <pc:sldChg chg="modSp mod">
        <pc:chgData name="Guilfoyle,  Maureen" userId="e5a62ae0-d9ad-4181-a39a-1df0c2d8b81e" providerId="ADAL" clId="{D753B854-0E05-4176-A3CC-368E06878F46}" dt="2022-03-16T17:18:20.094" v="796" actId="20577"/>
        <pc:sldMkLst>
          <pc:docMk/>
          <pc:sldMk cId="476340484" sldId="256"/>
        </pc:sldMkLst>
        <pc:spChg chg="mod">
          <ac:chgData name="Guilfoyle,  Maureen" userId="e5a62ae0-d9ad-4181-a39a-1df0c2d8b81e" providerId="ADAL" clId="{D753B854-0E05-4176-A3CC-368E06878F46}" dt="2022-03-16T17:18:20.094" v="796" actId="20577"/>
          <ac:spMkLst>
            <pc:docMk/>
            <pc:sldMk cId="476340484" sldId="256"/>
            <ac:spMk id="2" creationId="{C586B45D-1A03-4C3F-AE0F-D5FA8F3EC179}"/>
          </ac:spMkLst>
        </pc:spChg>
      </pc:sldChg>
      <pc:sldChg chg="modSp mod">
        <pc:chgData name="Guilfoyle,  Maureen" userId="e5a62ae0-d9ad-4181-a39a-1df0c2d8b81e" providerId="ADAL" clId="{D753B854-0E05-4176-A3CC-368E06878F46}" dt="2022-03-21T12:19:34.377" v="799" actId="255"/>
        <pc:sldMkLst>
          <pc:docMk/>
          <pc:sldMk cId="3315806427" sldId="257"/>
        </pc:sldMkLst>
        <pc:spChg chg="mod">
          <ac:chgData name="Guilfoyle,  Maureen" userId="e5a62ae0-d9ad-4181-a39a-1df0c2d8b81e" providerId="ADAL" clId="{D753B854-0E05-4176-A3CC-368E06878F46}" dt="2022-03-21T12:19:34.377" v="799" actId="255"/>
          <ac:spMkLst>
            <pc:docMk/>
            <pc:sldMk cId="3315806427" sldId="257"/>
            <ac:spMk id="3" creationId="{811CC87E-8916-4A34-BEF3-873459C01E46}"/>
          </ac:spMkLst>
        </pc:spChg>
      </pc:sldChg>
      <pc:sldChg chg="modSp mod">
        <pc:chgData name="Guilfoyle,  Maureen" userId="e5a62ae0-d9ad-4181-a39a-1df0c2d8b81e" providerId="ADAL" clId="{D753B854-0E05-4176-A3CC-368E06878F46}" dt="2022-03-16T13:20:33.068" v="794" actId="20577"/>
        <pc:sldMkLst>
          <pc:docMk/>
          <pc:sldMk cId="1017836750" sldId="258"/>
        </pc:sldMkLst>
        <pc:spChg chg="mod">
          <ac:chgData name="Guilfoyle,  Maureen" userId="e5a62ae0-d9ad-4181-a39a-1df0c2d8b81e" providerId="ADAL" clId="{D753B854-0E05-4176-A3CC-368E06878F46}" dt="2022-03-16T13:20:33.068" v="794" actId="20577"/>
          <ac:spMkLst>
            <pc:docMk/>
            <pc:sldMk cId="1017836750" sldId="258"/>
            <ac:spMk id="3" creationId="{E847796C-1B4E-48C1-B45E-ABE89632BBC2}"/>
          </ac:spMkLst>
        </pc:spChg>
      </pc:sldChg>
      <pc:sldChg chg="modSp mod">
        <pc:chgData name="Guilfoyle,  Maureen" userId="e5a62ae0-d9ad-4181-a39a-1df0c2d8b81e" providerId="ADAL" clId="{D753B854-0E05-4176-A3CC-368E06878F46}" dt="2022-03-16T13:20:45.438" v="795" actId="20577"/>
        <pc:sldMkLst>
          <pc:docMk/>
          <pc:sldMk cId="1191080617" sldId="259"/>
        </pc:sldMkLst>
        <pc:spChg chg="mod">
          <ac:chgData name="Guilfoyle,  Maureen" userId="e5a62ae0-d9ad-4181-a39a-1df0c2d8b81e" providerId="ADAL" clId="{D753B854-0E05-4176-A3CC-368E06878F46}" dt="2022-03-16T13:20:45.438" v="795" actId="20577"/>
          <ac:spMkLst>
            <pc:docMk/>
            <pc:sldMk cId="1191080617" sldId="259"/>
            <ac:spMk id="3" creationId="{FFA2C715-B53D-40DD-B99D-054D144A7589}"/>
          </ac:spMkLst>
        </pc:spChg>
      </pc:sldChg>
      <pc:sldChg chg="modSp mod">
        <pc:chgData name="Guilfoyle,  Maureen" userId="e5a62ae0-d9ad-4181-a39a-1df0c2d8b81e" providerId="ADAL" clId="{D753B854-0E05-4176-A3CC-368E06878F46}" dt="2022-03-14T16:22:18.962" v="47" actId="27636"/>
        <pc:sldMkLst>
          <pc:docMk/>
          <pc:sldMk cId="1017911572" sldId="260"/>
        </pc:sldMkLst>
        <pc:spChg chg="mod">
          <ac:chgData name="Guilfoyle,  Maureen" userId="e5a62ae0-d9ad-4181-a39a-1df0c2d8b81e" providerId="ADAL" clId="{D753B854-0E05-4176-A3CC-368E06878F46}" dt="2022-03-14T16:22:18.962" v="47" actId="27636"/>
          <ac:spMkLst>
            <pc:docMk/>
            <pc:sldMk cId="1017911572" sldId="260"/>
            <ac:spMk id="3" creationId="{94310C95-8454-4238-A2FE-B7E6DA2D9360}"/>
          </ac:spMkLst>
        </pc:spChg>
      </pc:sldChg>
      <pc:sldChg chg="modSp mod">
        <pc:chgData name="Guilfoyle,  Maureen" userId="e5a62ae0-d9ad-4181-a39a-1df0c2d8b81e" providerId="ADAL" clId="{D753B854-0E05-4176-A3CC-368E06878F46}" dt="2022-03-14T15:52:40.727" v="38" actId="20577"/>
        <pc:sldMkLst>
          <pc:docMk/>
          <pc:sldMk cId="1105277965" sldId="261"/>
        </pc:sldMkLst>
        <pc:spChg chg="mod">
          <ac:chgData name="Guilfoyle,  Maureen" userId="e5a62ae0-d9ad-4181-a39a-1df0c2d8b81e" providerId="ADAL" clId="{D753B854-0E05-4176-A3CC-368E06878F46}" dt="2022-03-14T15:52:40.727" v="38" actId="20577"/>
          <ac:spMkLst>
            <pc:docMk/>
            <pc:sldMk cId="1105277965" sldId="261"/>
            <ac:spMk id="3" creationId="{83B235DF-DC48-4558-97B9-D7BD49F2AC27}"/>
          </ac:spMkLst>
        </pc:spChg>
      </pc:sldChg>
      <pc:sldChg chg="modSp mod">
        <pc:chgData name="Guilfoyle,  Maureen" userId="e5a62ae0-d9ad-4181-a39a-1df0c2d8b81e" providerId="ADAL" clId="{D753B854-0E05-4176-A3CC-368E06878F46}" dt="2022-03-21T13:35:03.783" v="805" actId="20577"/>
        <pc:sldMkLst>
          <pc:docMk/>
          <pc:sldMk cId="2438110338" sldId="262"/>
        </pc:sldMkLst>
        <pc:spChg chg="mod">
          <ac:chgData name="Guilfoyle,  Maureen" userId="e5a62ae0-d9ad-4181-a39a-1df0c2d8b81e" providerId="ADAL" clId="{D753B854-0E05-4176-A3CC-368E06878F46}" dt="2022-03-21T13:35:03.783" v="805" actId="20577"/>
          <ac:spMkLst>
            <pc:docMk/>
            <pc:sldMk cId="2438110338" sldId="262"/>
            <ac:spMk id="3" creationId="{C0FFA05A-C977-433D-865E-FACC23CF443B}"/>
          </ac:spMkLst>
        </pc:spChg>
      </pc:sldChg>
      <pc:sldChg chg="modSp mod">
        <pc:chgData name="Guilfoyle,  Maureen" userId="e5a62ae0-d9ad-4181-a39a-1df0c2d8b81e" providerId="ADAL" clId="{D753B854-0E05-4176-A3CC-368E06878F46}" dt="2022-03-21T12:18:11.283" v="798" actId="20577"/>
        <pc:sldMkLst>
          <pc:docMk/>
          <pc:sldMk cId="3925071827" sldId="263"/>
        </pc:sldMkLst>
        <pc:spChg chg="mod">
          <ac:chgData name="Guilfoyle,  Maureen" userId="e5a62ae0-d9ad-4181-a39a-1df0c2d8b81e" providerId="ADAL" clId="{D753B854-0E05-4176-A3CC-368E06878F46}" dt="2022-03-21T12:18:11.283" v="798" actId="20577"/>
          <ac:spMkLst>
            <pc:docMk/>
            <pc:sldMk cId="3925071827" sldId="263"/>
            <ac:spMk id="3" creationId="{45A867AE-C4E3-4EB7-A419-4CD704B42B24}"/>
          </ac:spMkLst>
        </pc:spChg>
      </pc:sldChg>
      <pc:sldChg chg="modSp mod">
        <pc:chgData name="Guilfoyle,  Maureen" userId="e5a62ae0-d9ad-4181-a39a-1df0c2d8b81e" providerId="ADAL" clId="{D753B854-0E05-4176-A3CC-368E06878F46}" dt="2022-03-16T17:18:49.168" v="797" actId="20577"/>
        <pc:sldMkLst>
          <pc:docMk/>
          <pc:sldMk cId="903088828" sldId="265"/>
        </pc:sldMkLst>
        <pc:spChg chg="mod">
          <ac:chgData name="Guilfoyle,  Maureen" userId="e5a62ae0-d9ad-4181-a39a-1df0c2d8b81e" providerId="ADAL" clId="{D753B854-0E05-4176-A3CC-368E06878F46}" dt="2022-03-16T17:18:49.168" v="797" actId="20577"/>
          <ac:spMkLst>
            <pc:docMk/>
            <pc:sldMk cId="903088828" sldId="265"/>
            <ac:spMk id="3" creationId="{42DB611E-2151-4F03-B197-30AF5D5562C2}"/>
          </ac:spMkLst>
        </pc:spChg>
      </pc:sldChg>
      <pc:sldChg chg="modSp mod">
        <pc:chgData name="Guilfoyle,  Maureen" userId="e5a62ae0-d9ad-4181-a39a-1df0c2d8b81e" providerId="ADAL" clId="{D753B854-0E05-4176-A3CC-368E06878F46}" dt="2022-03-21T12:28:17.316" v="802" actId="255"/>
        <pc:sldMkLst>
          <pc:docMk/>
          <pc:sldMk cId="2566297757" sldId="268"/>
        </pc:sldMkLst>
        <pc:graphicFrameChg chg="mod modGraphic">
          <ac:chgData name="Guilfoyle,  Maureen" userId="e5a62ae0-d9ad-4181-a39a-1df0c2d8b81e" providerId="ADAL" clId="{D753B854-0E05-4176-A3CC-368E06878F46}" dt="2022-03-21T12:28:17.316" v="802" actId="255"/>
          <ac:graphicFrameMkLst>
            <pc:docMk/>
            <pc:sldMk cId="2566297757" sldId="268"/>
            <ac:graphicFrameMk id="4" creationId="{7D689553-E5CE-4F59-9CED-4585980E2F23}"/>
          </ac:graphicFrameMkLst>
        </pc:graphicFrameChg>
      </pc:sldChg>
      <pc:sldChg chg="modSp mod">
        <pc:chgData name="Guilfoyle,  Maureen" userId="e5a62ae0-d9ad-4181-a39a-1df0c2d8b81e" providerId="ADAL" clId="{D753B854-0E05-4176-A3CC-368E06878F46}" dt="2022-03-14T17:54:09.595" v="710" actId="27636"/>
        <pc:sldMkLst>
          <pc:docMk/>
          <pc:sldMk cId="594728564" sldId="269"/>
        </pc:sldMkLst>
        <pc:spChg chg="mod">
          <ac:chgData name="Guilfoyle,  Maureen" userId="e5a62ae0-d9ad-4181-a39a-1df0c2d8b81e" providerId="ADAL" clId="{D753B854-0E05-4176-A3CC-368E06878F46}" dt="2022-03-14T17:54:09.595" v="710" actId="27636"/>
          <ac:spMkLst>
            <pc:docMk/>
            <pc:sldMk cId="594728564" sldId="269"/>
            <ac:spMk id="3" creationId="{F19BE770-F5E1-492E-8906-33290AFC99F1}"/>
          </ac:spMkLst>
        </pc:spChg>
      </pc:sldChg>
      <pc:sldChg chg="modSp new mod">
        <pc:chgData name="Guilfoyle,  Maureen" userId="e5a62ae0-d9ad-4181-a39a-1df0c2d8b81e" providerId="ADAL" clId="{D753B854-0E05-4176-A3CC-368E06878F46}" dt="2022-03-14T18:11:56.371" v="792" actId="20577"/>
        <pc:sldMkLst>
          <pc:docMk/>
          <pc:sldMk cId="216360661" sldId="270"/>
        </pc:sldMkLst>
        <pc:spChg chg="mod">
          <ac:chgData name="Guilfoyle,  Maureen" userId="e5a62ae0-d9ad-4181-a39a-1df0c2d8b81e" providerId="ADAL" clId="{D753B854-0E05-4176-A3CC-368E06878F46}" dt="2022-03-14T18:11:56.371" v="792" actId="20577"/>
          <ac:spMkLst>
            <pc:docMk/>
            <pc:sldMk cId="216360661" sldId="270"/>
            <ac:spMk id="2" creationId="{90A287D9-DB79-439B-A3DC-D652FA62C893}"/>
          </ac:spMkLst>
        </pc:spChg>
        <pc:spChg chg="mod">
          <ac:chgData name="Guilfoyle,  Maureen" userId="e5a62ae0-d9ad-4181-a39a-1df0c2d8b81e" providerId="ADAL" clId="{D753B854-0E05-4176-A3CC-368E06878F46}" dt="2022-03-14T17:53:06.807" v="701" actId="255"/>
          <ac:spMkLst>
            <pc:docMk/>
            <pc:sldMk cId="216360661" sldId="270"/>
            <ac:spMk id="3" creationId="{C004796F-3284-4F77-B911-35A3DF2653F5}"/>
          </ac:spMkLst>
        </pc:spChg>
      </pc:sldChg>
      <pc:sldChg chg="addSp delSp modSp new del mod setBg">
        <pc:chgData name="Guilfoyle,  Maureen" userId="e5a62ae0-d9ad-4181-a39a-1df0c2d8b81e" providerId="ADAL" clId="{D753B854-0E05-4176-A3CC-368E06878F46}" dt="2022-03-14T18:11:17.225" v="782" actId="2696"/>
        <pc:sldMkLst>
          <pc:docMk/>
          <pc:sldMk cId="1760310202" sldId="271"/>
        </pc:sldMkLst>
        <pc:spChg chg="add del">
          <ac:chgData name="Guilfoyle,  Maureen" userId="e5a62ae0-d9ad-4181-a39a-1df0c2d8b81e" providerId="ADAL" clId="{D753B854-0E05-4176-A3CC-368E06878F46}" dt="2022-03-14T18:02:15.368" v="715" actId="26606"/>
          <ac:spMkLst>
            <pc:docMk/>
            <pc:sldMk cId="1760310202" sldId="271"/>
            <ac:spMk id="2" creationId="{9BE49185-B57D-4387-AADB-A5DEDE993A7B}"/>
          </ac:spMkLst>
        </pc:spChg>
        <pc:spChg chg="del">
          <ac:chgData name="Guilfoyle,  Maureen" userId="e5a62ae0-d9ad-4181-a39a-1df0c2d8b81e" providerId="ADAL" clId="{D753B854-0E05-4176-A3CC-368E06878F46}" dt="2022-03-14T18:01:39.536" v="712"/>
          <ac:spMkLst>
            <pc:docMk/>
            <pc:sldMk cId="1760310202" sldId="271"/>
            <ac:spMk id="3" creationId="{D43EF199-1DF6-46EA-AD3C-1D8E7B59C85A}"/>
          </ac:spMkLst>
        </pc:spChg>
        <pc:spChg chg="add mod">
          <ac:chgData name="Guilfoyle,  Maureen" userId="e5a62ae0-d9ad-4181-a39a-1df0c2d8b81e" providerId="ADAL" clId="{D753B854-0E05-4176-A3CC-368E06878F46}" dt="2022-03-14T18:02:15.368" v="715" actId="26606"/>
          <ac:spMkLst>
            <pc:docMk/>
            <pc:sldMk cId="1760310202" sldId="271"/>
            <ac:spMk id="5" creationId="{1D59FC98-9ED9-4578-891E-752B4C3EFD70}"/>
          </ac:spMkLst>
        </pc:spChg>
        <pc:spChg chg="add del">
          <ac:chgData name="Guilfoyle,  Maureen" userId="e5a62ae0-d9ad-4181-a39a-1df0c2d8b81e" providerId="ADAL" clId="{D753B854-0E05-4176-A3CC-368E06878F46}" dt="2022-03-14T18:02:15.258" v="714" actId="26606"/>
          <ac:spMkLst>
            <pc:docMk/>
            <pc:sldMk cId="1760310202" sldId="271"/>
            <ac:spMk id="10" creationId="{736F0DFD-0954-464F-BF12-DD2E6F6E0380}"/>
          </ac:spMkLst>
        </pc:spChg>
        <pc:spChg chg="add">
          <ac:chgData name="Guilfoyle,  Maureen" userId="e5a62ae0-d9ad-4181-a39a-1df0c2d8b81e" providerId="ADAL" clId="{D753B854-0E05-4176-A3CC-368E06878F46}" dt="2022-03-14T18:02:15.368" v="715" actId="26606"/>
          <ac:spMkLst>
            <pc:docMk/>
            <pc:sldMk cId="1760310202" sldId="271"/>
            <ac:spMk id="12" creationId="{6B6E033A-DB2E-49B8-B600-B38E0C280263}"/>
          </ac:spMkLst>
        </pc:spChg>
        <pc:spChg chg="add">
          <ac:chgData name="Guilfoyle,  Maureen" userId="e5a62ae0-d9ad-4181-a39a-1df0c2d8b81e" providerId="ADAL" clId="{D753B854-0E05-4176-A3CC-368E06878F46}" dt="2022-03-14T18:02:15.368" v="715" actId="26606"/>
          <ac:spMkLst>
            <pc:docMk/>
            <pc:sldMk cId="1760310202" sldId="271"/>
            <ac:spMk id="13" creationId="{98DED6BC-9A3E-48D4-AD7C-A56D63F547E8}"/>
          </ac:spMkLst>
        </pc:spChg>
        <pc:spChg chg="add mod">
          <ac:chgData name="Guilfoyle,  Maureen" userId="e5a62ae0-d9ad-4181-a39a-1df0c2d8b81e" providerId="ADAL" clId="{D753B854-0E05-4176-A3CC-368E06878F46}" dt="2022-03-14T18:11:02.335" v="781" actId="6549"/>
          <ac:spMkLst>
            <pc:docMk/>
            <pc:sldMk cId="1760310202" sldId="271"/>
            <ac:spMk id="14" creationId="{9BE49185-B57D-4387-AADB-A5DEDE993A7B}"/>
          </ac:spMkLst>
        </pc:spChg>
        <pc:graphicFrameChg chg="add mod modGraphic">
          <ac:chgData name="Guilfoyle,  Maureen" userId="e5a62ae0-d9ad-4181-a39a-1df0c2d8b81e" providerId="ADAL" clId="{D753B854-0E05-4176-A3CC-368E06878F46}" dt="2022-03-14T18:04:11.257" v="739" actId="2164"/>
          <ac:graphicFrameMkLst>
            <pc:docMk/>
            <pc:sldMk cId="1760310202" sldId="271"/>
            <ac:graphicFrameMk id="4" creationId="{40025886-A255-4C8B-A975-89AE2CE238EC}"/>
          </ac:graphicFrameMkLst>
        </pc:graphicFrameChg>
      </pc:sldChg>
      <pc:sldChg chg="new del">
        <pc:chgData name="Guilfoyle,  Maureen" userId="e5a62ae0-d9ad-4181-a39a-1df0c2d8b81e" providerId="ADAL" clId="{D753B854-0E05-4176-A3CC-368E06878F46}" dt="2022-03-14T18:10:21.795" v="778" actId="2696"/>
        <pc:sldMkLst>
          <pc:docMk/>
          <pc:sldMk cId="847478866" sldId="272"/>
        </pc:sldMkLst>
      </pc:sldChg>
      <pc:sldChg chg="addSp delSp modSp new del mod">
        <pc:chgData name="Guilfoyle,  Maureen" userId="e5a62ae0-d9ad-4181-a39a-1df0c2d8b81e" providerId="ADAL" clId="{D753B854-0E05-4176-A3CC-368E06878F46}" dt="2022-03-14T18:09:44.066" v="774" actId="2696"/>
        <pc:sldMkLst>
          <pc:docMk/>
          <pc:sldMk cId="897193456" sldId="272"/>
        </pc:sldMkLst>
        <pc:spChg chg="del">
          <ac:chgData name="Guilfoyle,  Maureen" userId="e5a62ae0-d9ad-4181-a39a-1df0c2d8b81e" providerId="ADAL" clId="{D753B854-0E05-4176-A3CC-368E06878F46}" dt="2022-03-14T18:08:34.429" v="770"/>
          <ac:spMkLst>
            <pc:docMk/>
            <pc:sldMk cId="897193456" sldId="272"/>
            <ac:spMk id="3" creationId="{2ED08B1B-9AFA-488D-8190-72E3713E8002}"/>
          </ac:spMkLst>
        </pc:spChg>
        <pc:spChg chg="add mod">
          <ac:chgData name="Guilfoyle,  Maureen" userId="e5a62ae0-d9ad-4181-a39a-1df0c2d8b81e" providerId="ADAL" clId="{D753B854-0E05-4176-A3CC-368E06878F46}" dt="2022-03-14T18:08:34.429" v="770"/>
          <ac:spMkLst>
            <pc:docMk/>
            <pc:sldMk cId="897193456" sldId="272"/>
            <ac:spMk id="5" creationId="{679AAAD1-982A-4B96-A6ED-EEE5E08E5084}"/>
          </ac:spMkLst>
        </pc:spChg>
        <pc:spChg chg="add mod">
          <ac:chgData name="Guilfoyle,  Maureen" userId="e5a62ae0-d9ad-4181-a39a-1df0c2d8b81e" providerId="ADAL" clId="{D753B854-0E05-4176-A3CC-368E06878F46}" dt="2022-03-14T18:08:34.429" v="770"/>
          <ac:spMkLst>
            <pc:docMk/>
            <pc:sldMk cId="897193456" sldId="272"/>
            <ac:spMk id="6" creationId="{CD7C5ED7-E5A4-48AA-8485-46E0F4D66818}"/>
          </ac:spMkLst>
        </pc:spChg>
        <pc:spChg chg="add mod">
          <ac:chgData name="Guilfoyle,  Maureen" userId="e5a62ae0-d9ad-4181-a39a-1df0c2d8b81e" providerId="ADAL" clId="{D753B854-0E05-4176-A3CC-368E06878F46}" dt="2022-03-14T18:08:34.429" v="770"/>
          <ac:spMkLst>
            <pc:docMk/>
            <pc:sldMk cId="897193456" sldId="272"/>
            <ac:spMk id="7" creationId="{C03534BC-4C52-488B-BDC6-43382692D11E}"/>
          </ac:spMkLst>
        </pc:spChg>
        <pc:graphicFrameChg chg="add mod modGraphic">
          <ac:chgData name="Guilfoyle,  Maureen" userId="e5a62ae0-d9ad-4181-a39a-1df0c2d8b81e" providerId="ADAL" clId="{D753B854-0E05-4176-A3CC-368E06878F46}" dt="2022-03-14T18:09:20.318" v="773" actId="2164"/>
          <ac:graphicFrameMkLst>
            <pc:docMk/>
            <pc:sldMk cId="897193456" sldId="272"/>
            <ac:graphicFrameMk id="4" creationId="{58ADD128-3087-4100-BF63-7278B8A3A17F}"/>
          </ac:graphicFrameMkLst>
        </pc:graphicFrameChg>
      </pc:sldChg>
      <pc:sldChg chg="addSp delSp modSp new del mod">
        <pc:chgData name="Guilfoyle,  Maureen" userId="e5a62ae0-d9ad-4181-a39a-1df0c2d8b81e" providerId="ADAL" clId="{D753B854-0E05-4176-A3CC-368E06878F46}" dt="2022-03-14T18:08:02.439" v="768" actId="680"/>
        <pc:sldMkLst>
          <pc:docMk/>
          <pc:sldMk cId="2885625691" sldId="272"/>
        </pc:sldMkLst>
        <pc:spChg chg="mod">
          <ac:chgData name="Guilfoyle,  Maureen" userId="e5a62ae0-d9ad-4181-a39a-1df0c2d8b81e" providerId="ADAL" clId="{D753B854-0E05-4176-A3CC-368E06878F46}" dt="2022-03-14T18:08:00.832" v="766" actId="20577"/>
          <ac:spMkLst>
            <pc:docMk/>
            <pc:sldMk cId="2885625691" sldId="272"/>
            <ac:spMk id="2" creationId="{3AA504F7-69CB-4F70-8506-BFC0FF86055C}"/>
          </ac:spMkLst>
        </pc:spChg>
        <pc:spChg chg="add del">
          <ac:chgData name="Guilfoyle,  Maureen" userId="e5a62ae0-d9ad-4181-a39a-1df0c2d8b81e" providerId="ADAL" clId="{D753B854-0E05-4176-A3CC-368E06878F46}" dt="2022-03-14T18:06:52.682" v="743"/>
          <ac:spMkLst>
            <pc:docMk/>
            <pc:sldMk cId="2885625691" sldId="272"/>
            <ac:spMk id="3" creationId="{1367A5E0-7CAA-4905-B9F5-9FD44CDA648F}"/>
          </ac:spMkLst>
        </pc:spChg>
        <pc:spChg chg="add del mod">
          <ac:chgData name="Guilfoyle,  Maureen" userId="e5a62ae0-d9ad-4181-a39a-1df0c2d8b81e" providerId="ADAL" clId="{D753B854-0E05-4176-A3CC-368E06878F46}" dt="2022-03-14T18:05:58.559" v="742"/>
          <ac:spMkLst>
            <pc:docMk/>
            <pc:sldMk cId="2885625691" sldId="272"/>
            <ac:spMk id="5" creationId="{C2AD4E62-9D77-4D90-8F53-C6CE00D5C4C1}"/>
          </ac:spMkLst>
        </pc:spChg>
        <pc:spChg chg="add del mod">
          <ac:chgData name="Guilfoyle,  Maureen" userId="e5a62ae0-d9ad-4181-a39a-1df0c2d8b81e" providerId="ADAL" clId="{D753B854-0E05-4176-A3CC-368E06878F46}" dt="2022-03-14T18:05:58.559" v="742"/>
          <ac:spMkLst>
            <pc:docMk/>
            <pc:sldMk cId="2885625691" sldId="272"/>
            <ac:spMk id="6" creationId="{F3BF2BCC-4D0B-43DE-8B2E-C4509F50C9A0}"/>
          </ac:spMkLst>
        </pc:spChg>
        <pc:spChg chg="add del mod">
          <ac:chgData name="Guilfoyle,  Maureen" userId="e5a62ae0-d9ad-4181-a39a-1df0c2d8b81e" providerId="ADAL" clId="{D753B854-0E05-4176-A3CC-368E06878F46}" dt="2022-03-14T18:05:58.559" v="742"/>
          <ac:spMkLst>
            <pc:docMk/>
            <pc:sldMk cId="2885625691" sldId="272"/>
            <ac:spMk id="7" creationId="{3D051CD6-ED4A-416C-92BF-A4BBB37372D8}"/>
          </ac:spMkLst>
        </pc:spChg>
        <pc:spChg chg="add del mod">
          <ac:chgData name="Guilfoyle,  Maureen" userId="e5a62ae0-d9ad-4181-a39a-1df0c2d8b81e" providerId="ADAL" clId="{D753B854-0E05-4176-A3CC-368E06878F46}" dt="2022-03-14T18:08:01.440" v="767"/>
          <ac:spMkLst>
            <pc:docMk/>
            <pc:sldMk cId="2885625691" sldId="272"/>
            <ac:spMk id="9" creationId="{3F2C5125-C849-4CF1-88FA-43CB871312B3}"/>
          </ac:spMkLst>
        </pc:spChg>
        <pc:spChg chg="add del mod">
          <ac:chgData name="Guilfoyle,  Maureen" userId="e5a62ae0-d9ad-4181-a39a-1df0c2d8b81e" providerId="ADAL" clId="{D753B854-0E05-4176-A3CC-368E06878F46}" dt="2022-03-14T18:08:01.440" v="767"/>
          <ac:spMkLst>
            <pc:docMk/>
            <pc:sldMk cId="2885625691" sldId="272"/>
            <ac:spMk id="10" creationId="{0350C241-8DC8-4F77-B80B-7CDA9AB16F3C}"/>
          </ac:spMkLst>
        </pc:spChg>
        <pc:spChg chg="add del mod">
          <ac:chgData name="Guilfoyle,  Maureen" userId="e5a62ae0-d9ad-4181-a39a-1df0c2d8b81e" providerId="ADAL" clId="{D753B854-0E05-4176-A3CC-368E06878F46}" dt="2022-03-14T18:08:01.440" v="767"/>
          <ac:spMkLst>
            <pc:docMk/>
            <pc:sldMk cId="2885625691" sldId="272"/>
            <ac:spMk id="11" creationId="{11568DFF-62EC-4B53-B248-3CF958234400}"/>
          </ac:spMkLst>
        </pc:spChg>
        <pc:graphicFrameChg chg="add del mod">
          <ac:chgData name="Guilfoyle,  Maureen" userId="e5a62ae0-d9ad-4181-a39a-1df0c2d8b81e" providerId="ADAL" clId="{D753B854-0E05-4176-A3CC-368E06878F46}" dt="2022-03-14T18:05:58.559" v="742"/>
          <ac:graphicFrameMkLst>
            <pc:docMk/>
            <pc:sldMk cId="2885625691" sldId="272"/>
            <ac:graphicFrameMk id="4" creationId="{7021D0AB-5A4A-4DB9-9A31-98305D873B74}"/>
          </ac:graphicFrameMkLst>
        </pc:graphicFrameChg>
        <pc:graphicFrameChg chg="add mod modGraphic">
          <ac:chgData name="Guilfoyle,  Maureen" userId="e5a62ae0-d9ad-4181-a39a-1df0c2d8b81e" providerId="ADAL" clId="{D753B854-0E05-4176-A3CC-368E06878F46}" dt="2022-03-14T18:07:58.733" v="763" actId="2164"/>
          <ac:graphicFrameMkLst>
            <pc:docMk/>
            <pc:sldMk cId="2885625691" sldId="272"/>
            <ac:graphicFrameMk id="8" creationId="{BE160FC1-5E0A-4726-A19D-0A1C3F4DA14E}"/>
          </ac:graphicFrameMkLst>
        </pc:graphicFrameChg>
      </pc:sldChg>
      <pc:sldChg chg="delSp add del setBg delDesignElem">
        <pc:chgData name="Guilfoyle,  Maureen" userId="e5a62ae0-d9ad-4181-a39a-1df0c2d8b81e" providerId="ADAL" clId="{D753B854-0E05-4176-A3CC-368E06878F46}" dt="2022-03-14T18:10:39.795" v="779" actId="47"/>
        <pc:sldMkLst>
          <pc:docMk/>
          <pc:sldMk cId="2681769433" sldId="273"/>
        </pc:sldMkLst>
        <pc:spChg chg="del">
          <ac:chgData name="Guilfoyle,  Maureen" userId="e5a62ae0-d9ad-4181-a39a-1df0c2d8b81e" providerId="ADAL" clId="{D753B854-0E05-4176-A3CC-368E06878F46}" dt="2022-03-14T18:10:09.032" v="777"/>
          <ac:spMkLst>
            <pc:docMk/>
            <pc:sldMk cId="2681769433" sldId="273"/>
            <ac:spMk id="12" creationId="{6B6E033A-DB2E-49B8-B600-B38E0C280263}"/>
          </ac:spMkLst>
        </pc:spChg>
        <pc:spChg chg="del">
          <ac:chgData name="Guilfoyle,  Maureen" userId="e5a62ae0-d9ad-4181-a39a-1df0c2d8b81e" providerId="ADAL" clId="{D753B854-0E05-4176-A3CC-368E06878F46}" dt="2022-03-14T18:10:09.032" v="777"/>
          <ac:spMkLst>
            <pc:docMk/>
            <pc:sldMk cId="2681769433" sldId="273"/>
            <ac:spMk id="13" creationId="{98DED6BC-9A3E-48D4-AD7C-A56D63F547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5274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64237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79058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9819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2551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7702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63312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8104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6732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30254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8994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3/22/2022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6599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3/22/2022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3019498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0" r:id="rId6"/>
    <p:sldLayoutId id="2147483675" r:id="rId7"/>
    <p:sldLayoutId id="2147483676" r:id="rId8"/>
    <p:sldLayoutId id="2147483677" r:id="rId9"/>
    <p:sldLayoutId id="2147483678" r:id="rId10"/>
    <p:sldLayoutId id="2147483679" r:id="rId11"/>
    <p:sldLayoutId id="2147483681"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60A2F93-BC8C-43F1-A6A3-2C93006E6A8C}"/>
              </a:ext>
            </a:extLst>
          </p:cNvPr>
          <p:cNvPicPr>
            <a:picLocks noChangeAspect="1"/>
          </p:cNvPicPr>
          <p:nvPr/>
        </p:nvPicPr>
        <p:blipFill rotWithShape="1">
          <a:blip r:embed="rId2"/>
          <a:srcRect l="11111"/>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itle 1">
            <a:extLst>
              <a:ext uri="{FF2B5EF4-FFF2-40B4-BE49-F238E27FC236}">
                <a16:creationId xmlns:a16="http://schemas.microsoft.com/office/drawing/2014/main" id="{C586B45D-1A03-4C3F-AE0F-D5FA8F3EC179}"/>
              </a:ext>
            </a:extLst>
          </p:cNvPr>
          <p:cNvSpPr>
            <a:spLocks noGrp="1"/>
          </p:cNvSpPr>
          <p:nvPr>
            <p:ph type="ctrTitle"/>
          </p:nvPr>
        </p:nvSpPr>
        <p:spPr>
          <a:xfrm>
            <a:off x="6095999" y="3834174"/>
            <a:ext cx="5257800" cy="1701570"/>
          </a:xfrm>
        </p:spPr>
        <p:txBody>
          <a:bodyPr anchor="b">
            <a:normAutofit/>
          </a:bodyPr>
          <a:lstStyle/>
          <a:p>
            <a:r>
              <a:rPr lang="en-US" sz="4400" dirty="0"/>
              <a:t>ESSER I/II/III Funds</a:t>
            </a:r>
          </a:p>
        </p:txBody>
      </p:sp>
      <p:sp>
        <p:nvSpPr>
          <p:cNvPr id="3" name="Subtitle 2">
            <a:extLst>
              <a:ext uri="{FF2B5EF4-FFF2-40B4-BE49-F238E27FC236}">
                <a16:creationId xmlns:a16="http://schemas.microsoft.com/office/drawing/2014/main" id="{0529C49C-425A-404A-8D24-75E6FD823226}"/>
              </a:ext>
            </a:extLst>
          </p:cNvPr>
          <p:cNvSpPr>
            <a:spLocks noGrp="1"/>
          </p:cNvSpPr>
          <p:nvPr>
            <p:ph type="subTitle" idx="1"/>
          </p:nvPr>
        </p:nvSpPr>
        <p:spPr>
          <a:xfrm>
            <a:off x="6096000" y="5592499"/>
            <a:ext cx="5147960" cy="646785"/>
          </a:xfrm>
        </p:spPr>
        <p:txBody>
          <a:bodyPr>
            <a:normAutofit/>
          </a:bodyPr>
          <a:lstStyle/>
          <a:p>
            <a:pPr>
              <a:lnSpc>
                <a:spcPct val="90000"/>
              </a:lnSpc>
            </a:pPr>
            <a:r>
              <a:rPr lang="en-US" sz="1400" dirty="0"/>
              <a:t>Maureen Guilfoyle</a:t>
            </a:r>
          </a:p>
          <a:p>
            <a:pPr>
              <a:lnSpc>
                <a:spcPct val="90000"/>
              </a:lnSpc>
            </a:pPr>
            <a:r>
              <a:rPr lang="en-US" sz="1400" dirty="0"/>
              <a:t>Director of Instruction and Funded Programs</a:t>
            </a:r>
          </a:p>
        </p:txBody>
      </p:sp>
    </p:spTree>
    <p:extLst>
      <p:ext uri="{BB962C8B-B14F-4D97-AF65-F5344CB8AC3E}">
        <p14:creationId xmlns:p14="http://schemas.microsoft.com/office/powerpoint/2010/main" val="476340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54347-E712-4116-BBB3-34E30EC8EBF4}"/>
              </a:ext>
            </a:extLst>
          </p:cNvPr>
          <p:cNvSpPr>
            <a:spLocks noGrp="1"/>
          </p:cNvSpPr>
          <p:nvPr>
            <p:ph type="title"/>
          </p:nvPr>
        </p:nvSpPr>
        <p:spPr/>
        <p:txBody>
          <a:bodyPr/>
          <a:lstStyle/>
          <a:p>
            <a:r>
              <a:rPr lang="en-US" dirty="0"/>
              <a:t>ARP ESSER</a:t>
            </a:r>
          </a:p>
        </p:txBody>
      </p:sp>
      <p:sp>
        <p:nvSpPr>
          <p:cNvPr id="3" name="Content Placeholder 2">
            <a:extLst>
              <a:ext uri="{FF2B5EF4-FFF2-40B4-BE49-F238E27FC236}">
                <a16:creationId xmlns:a16="http://schemas.microsoft.com/office/drawing/2014/main" id="{42DB611E-2151-4F03-B197-30AF5D5562C2}"/>
              </a:ext>
            </a:extLst>
          </p:cNvPr>
          <p:cNvSpPr>
            <a:spLocks noGrp="1"/>
          </p:cNvSpPr>
          <p:nvPr>
            <p:ph idx="1"/>
          </p:nvPr>
        </p:nvSpPr>
        <p:spPr>
          <a:xfrm>
            <a:off x="838200" y="1568741"/>
            <a:ext cx="10515600" cy="4924134"/>
          </a:xfrm>
        </p:spPr>
        <p:txBody>
          <a:bodyPr>
            <a:normAutofit/>
          </a:bodyPr>
          <a:lstStyle/>
          <a:p>
            <a:pPr marL="0" indent="0">
              <a:buNone/>
            </a:pPr>
            <a:r>
              <a:rPr lang="en-US" dirty="0">
                <a:latin typeface="Arial Black" panose="020B0A04020102020204" pitchFamily="34" charset="0"/>
              </a:rPr>
              <a:t>Stakeholder committee members</a:t>
            </a:r>
          </a:p>
          <a:p>
            <a:pPr marL="0" indent="0">
              <a:buNone/>
            </a:pPr>
            <a:r>
              <a:rPr lang="en-US" sz="1800" dirty="0">
                <a:latin typeface="Arial Black" panose="020B0A04020102020204" pitchFamily="34" charset="0"/>
              </a:rPr>
              <a:t>Maureen Guilfoyle-chair </a:t>
            </a:r>
          </a:p>
          <a:p>
            <a:pPr marL="0" indent="0">
              <a:buNone/>
            </a:pPr>
            <a:r>
              <a:rPr lang="en-US" sz="1800" dirty="0">
                <a:latin typeface="Arial Black" panose="020B0A04020102020204" pitchFamily="34" charset="0"/>
              </a:rPr>
              <a:t>Gerry </a:t>
            </a:r>
            <a:r>
              <a:rPr lang="en-US" sz="1800" dirty="0" err="1">
                <a:latin typeface="Arial Black" panose="020B0A04020102020204" pitchFamily="34" charset="0"/>
              </a:rPr>
              <a:t>Benaquista</a:t>
            </a:r>
            <a:r>
              <a:rPr lang="en-US" sz="1800" dirty="0">
                <a:latin typeface="Arial Black" panose="020B0A04020102020204" pitchFamily="34" charset="0"/>
              </a:rPr>
              <a:t>, Jason Malanda, Randi Hutchinson, Sandra Paul, Yolanda Koon, Kim Conti, Deanna Chase, John O’Shea, Rich </a:t>
            </a:r>
            <a:r>
              <a:rPr lang="en-US" sz="1800" dirty="0" err="1">
                <a:latin typeface="Arial Black" panose="020B0A04020102020204" pitchFamily="34" charset="0"/>
              </a:rPr>
              <a:t>D’Avanzo</a:t>
            </a:r>
            <a:r>
              <a:rPr lang="en-US" sz="1800" dirty="0">
                <a:latin typeface="Arial Black" panose="020B0A04020102020204" pitchFamily="34" charset="0"/>
              </a:rPr>
              <a:t>, Craig Wojcik</a:t>
            </a:r>
          </a:p>
          <a:p>
            <a:pPr marL="0" indent="0">
              <a:buNone/>
            </a:pPr>
            <a:r>
              <a:rPr lang="en-US" sz="1800" dirty="0">
                <a:latin typeface="Arial Black" panose="020B0A04020102020204" pitchFamily="34" charset="0"/>
              </a:rPr>
              <a:t>Meetings with the Safe Reopening Task Force to create and update the Safe Return Plan every 60 days</a:t>
            </a:r>
          </a:p>
          <a:p>
            <a:pPr marL="0" indent="0">
              <a:buNone/>
            </a:pPr>
            <a:r>
              <a:rPr lang="en-US" sz="1800" dirty="0">
                <a:latin typeface="Arial Black" panose="020B0A04020102020204" pitchFamily="34" charset="0"/>
              </a:rPr>
              <a:t>Meetings to discuss use of ARP ESSER funds</a:t>
            </a:r>
          </a:p>
          <a:p>
            <a:pPr lvl="1"/>
            <a:r>
              <a:rPr lang="en-US" sz="1600" dirty="0">
                <a:latin typeface="Arial Black" panose="020B0A04020102020204" pitchFamily="34" charset="0"/>
              </a:rPr>
              <a:t>Addressing student learning loss in math, ELA and Science</a:t>
            </a:r>
          </a:p>
          <a:p>
            <a:pPr lvl="1"/>
            <a:r>
              <a:rPr lang="en-US" sz="1600" dirty="0">
                <a:latin typeface="Arial Black" panose="020B0A04020102020204" pitchFamily="34" charset="0"/>
              </a:rPr>
              <a:t>Continuing to employ existing staff in order to reduce class size</a:t>
            </a:r>
          </a:p>
          <a:p>
            <a:pPr lvl="1"/>
            <a:r>
              <a:rPr lang="en-US" sz="1600" dirty="0">
                <a:latin typeface="Arial Black" panose="020B0A04020102020204" pitchFamily="34" charset="0"/>
              </a:rPr>
              <a:t>Continue Implementation of SEL/Trauma informed/mental health into programs</a:t>
            </a:r>
          </a:p>
          <a:p>
            <a:pPr lvl="1"/>
            <a:r>
              <a:rPr lang="en-US" sz="1600" dirty="0">
                <a:latin typeface="Arial Black" panose="020B0A04020102020204" pitchFamily="34" charset="0"/>
              </a:rPr>
              <a:t>Improve ventilation in school buildings in order to open safely</a:t>
            </a:r>
          </a:p>
          <a:p>
            <a:pPr marL="0" indent="0">
              <a:buNone/>
            </a:pPr>
            <a:endParaRPr lang="en-US" sz="1800" dirty="0">
              <a:latin typeface="Arial Black" panose="020B0A04020102020204" pitchFamily="34" charset="0"/>
            </a:endParaRPr>
          </a:p>
          <a:p>
            <a:pPr marL="0" indent="0">
              <a:buNone/>
            </a:pPr>
            <a:endParaRPr lang="en-US" sz="1800" dirty="0">
              <a:latin typeface="Arial Black" panose="020B0A04020102020204" pitchFamily="34" charset="0"/>
            </a:endParaRPr>
          </a:p>
          <a:p>
            <a:pPr marL="0" indent="0" algn="ctr">
              <a:buNone/>
            </a:pPr>
            <a:endParaRPr lang="en-US" sz="2000" dirty="0">
              <a:latin typeface="Arial Black" panose="020B0A04020102020204" pitchFamily="34" charset="0"/>
            </a:endParaRPr>
          </a:p>
        </p:txBody>
      </p:sp>
    </p:spTree>
    <p:extLst>
      <p:ext uri="{BB962C8B-B14F-4D97-AF65-F5344CB8AC3E}">
        <p14:creationId xmlns:p14="http://schemas.microsoft.com/office/powerpoint/2010/main" val="90308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3">
            <a:extLst>
              <a:ext uri="{FF2B5EF4-FFF2-40B4-BE49-F238E27FC236}">
                <a16:creationId xmlns:a16="http://schemas.microsoft.com/office/drawing/2014/main" id="{736F0DFD-0954-464F-BF12-DD2E6F6E0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42BD54A9-646A-43EB-9E72-A105DCF3684D}"/>
              </a:ext>
            </a:extLst>
          </p:cNvPr>
          <p:cNvGraphicFramePr>
            <a:graphicFrameLocks noGrp="1"/>
          </p:cNvGraphicFramePr>
          <p:nvPr>
            <p:ph idx="1"/>
            <p:extLst>
              <p:ext uri="{D42A27DB-BD31-4B8C-83A1-F6EECF244321}">
                <p14:modId xmlns:p14="http://schemas.microsoft.com/office/powerpoint/2010/main" val="1328405523"/>
              </p:ext>
            </p:extLst>
          </p:nvPr>
        </p:nvGraphicFramePr>
        <p:xfrm>
          <a:off x="2374710" y="650980"/>
          <a:ext cx="9173823" cy="5556045"/>
        </p:xfrm>
        <a:graphic>
          <a:graphicData uri="http://schemas.openxmlformats.org/drawingml/2006/table">
            <a:tbl>
              <a:tblPr firstRow="1" bandRow="1">
                <a:noFill/>
              </a:tblPr>
              <a:tblGrid>
                <a:gridCol w="7283548">
                  <a:extLst>
                    <a:ext uri="{9D8B030D-6E8A-4147-A177-3AD203B41FA5}">
                      <a16:colId xmlns:a16="http://schemas.microsoft.com/office/drawing/2014/main" val="4183002594"/>
                    </a:ext>
                  </a:extLst>
                </a:gridCol>
                <a:gridCol w="1890275">
                  <a:extLst>
                    <a:ext uri="{9D8B030D-6E8A-4147-A177-3AD203B41FA5}">
                      <a16:colId xmlns:a16="http://schemas.microsoft.com/office/drawing/2014/main" val="4172001061"/>
                    </a:ext>
                  </a:extLst>
                </a:gridCol>
              </a:tblGrid>
              <a:tr h="461289">
                <a:tc>
                  <a:txBody>
                    <a:bodyPr/>
                    <a:lstStyle/>
                    <a:p>
                      <a:pPr rtl="0" fontAlgn="b"/>
                      <a:r>
                        <a:rPr lang="fr-FR" sz="1900" b="0" cap="none" spc="60">
                          <a:solidFill>
                            <a:schemeClr val="bg1"/>
                          </a:solidFill>
                          <a:effectLst/>
                        </a:rPr>
                        <a:t>ARP ESSER SUB GRANT $6,683,092.00</a:t>
                      </a:r>
                    </a:p>
                  </a:txBody>
                  <a:tcPr marL="19853" marR="19853" marT="110177" marB="13236" anchor="ctr">
                    <a:lnL w="12700" cmpd="sng">
                      <a:noFill/>
                      <a:prstDash val="solid"/>
                    </a:lnL>
                    <a:lnR w="12700" cmpd="sng">
                      <a:noFill/>
                      <a:prstDash val="solid"/>
                    </a:lnR>
                    <a:lnT w="12700" cap="flat" cmpd="sng" algn="ctr">
                      <a:noFill/>
                      <a:prstDash val="solid"/>
                    </a:lnT>
                    <a:lnB w="12700" cmpd="sng">
                      <a:noFill/>
                      <a:prstDash val="solid"/>
                    </a:lnB>
                    <a:solidFill>
                      <a:schemeClr val="accent1"/>
                    </a:solidFill>
                  </a:tcPr>
                </a:tc>
                <a:tc>
                  <a:txBody>
                    <a:bodyPr/>
                    <a:lstStyle/>
                    <a:p>
                      <a:pPr rtl="0" fontAlgn="b"/>
                      <a:endParaRPr lang="en-US" sz="1900" b="0" cap="none" spc="60">
                        <a:solidFill>
                          <a:schemeClr val="bg1"/>
                        </a:solidFill>
                        <a:effectLst/>
                      </a:endParaRPr>
                    </a:p>
                  </a:txBody>
                  <a:tcPr marL="19853" marR="19853" marT="110177" marB="13236" anchor="ctr">
                    <a:lnL w="12700" cmpd="sng">
                      <a:noFill/>
                      <a:prstDash val="solid"/>
                    </a:lnL>
                    <a:lnR w="12700" cmpd="sng">
                      <a:noFill/>
                      <a:prstDash val="solid"/>
                    </a:lnR>
                    <a:lnT w="12700" cap="flat" cmpd="sng" algn="ctr">
                      <a:noFill/>
                      <a:prstDash val="solid"/>
                    </a:lnT>
                    <a:lnB w="12700" cmpd="sng">
                      <a:noFill/>
                      <a:prstDash val="solid"/>
                    </a:lnB>
                    <a:solidFill>
                      <a:schemeClr val="accent1"/>
                    </a:solidFill>
                  </a:tcPr>
                </a:tc>
                <a:extLst>
                  <a:ext uri="{0D108BD9-81ED-4DB2-BD59-A6C34878D82A}">
                    <a16:rowId xmlns:a16="http://schemas.microsoft.com/office/drawing/2014/main" val="3092619135"/>
                  </a:ext>
                </a:extLst>
              </a:tr>
              <a:tr h="424563">
                <a:tc>
                  <a:txBody>
                    <a:bodyPr/>
                    <a:lstStyle/>
                    <a:p>
                      <a:pPr algn="ctr" rtl="0" fontAlgn="b"/>
                      <a:r>
                        <a:rPr lang="en-US" sz="1700" b="1" cap="none" spc="0">
                          <a:solidFill>
                            <a:schemeClr val="tx1"/>
                          </a:solidFill>
                          <a:effectLst/>
                        </a:rPr>
                        <a:t>Description</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rtl="0" fontAlgn="b"/>
                      <a:r>
                        <a:rPr lang="en-US" sz="1700" b="1" cap="none" spc="0">
                          <a:solidFill>
                            <a:schemeClr val="tx1"/>
                          </a:solidFill>
                          <a:effectLst/>
                        </a:rPr>
                        <a:t>Amount</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05610305"/>
                  </a:ext>
                </a:extLst>
              </a:tr>
              <a:tr h="424563">
                <a:tc>
                  <a:txBody>
                    <a:bodyPr/>
                    <a:lstStyle/>
                    <a:p>
                      <a:pPr rtl="0" fontAlgn="b"/>
                      <a:r>
                        <a:rPr lang="en-US" sz="1700" b="1" cap="none" spc="0">
                          <a:solidFill>
                            <a:schemeClr val="tx1"/>
                          </a:solidFill>
                          <a:effectLst/>
                        </a:rPr>
                        <a:t>Grant</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b="1" cap="none" spc="0">
                          <a:solidFill>
                            <a:schemeClr val="tx1"/>
                          </a:solidFill>
                          <a:effectLst/>
                        </a:rPr>
                        <a:t>$6,683,092.00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911374102"/>
                  </a:ext>
                </a:extLst>
              </a:tr>
              <a:tr h="424563">
                <a:tc>
                  <a:txBody>
                    <a:bodyPr/>
                    <a:lstStyle/>
                    <a:p>
                      <a:pPr rtl="0" fontAlgn="b"/>
                      <a:r>
                        <a:rPr lang="en-US" sz="1700" b="1" cap="none" spc="0">
                          <a:solidFill>
                            <a:schemeClr val="tx1"/>
                          </a:solidFill>
                          <a:effectLst/>
                        </a:rPr>
                        <a:t>20% Learning loss</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r" rtl="0" fontAlgn="b"/>
                      <a:r>
                        <a:rPr lang="en-US" sz="1700" b="1" cap="none" spc="0">
                          <a:solidFill>
                            <a:schemeClr val="tx1"/>
                          </a:solidFill>
                          <a:effectLst/>
                        </a:rPr>
                        <a:t>-$1,336,618.00</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2060701598"/>
                  </a:ext>
                </a:extLst>
              </a:tr>
              <a:tr h="424563">
                <a:tc>
                  <a:txBody>
                    <a:bodyPr/>
                    <a:lstStyle/>
                    <a:p>
                      <a:pPr rtl="0" fontAlgn="b"/>
                      <a:r>
                        <a:rPr lang="en-US" sz="1700" b="1" cap="none" spc="0">
                          <a:solidFill>
                            <a:schemeClr val="tx1"/>
                          </a:solidFill>
                          <a:effectLst/>
                        </a:rPr>
                        <a:t>Sub total</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b="1" cap="none" spc="0">
                          <a:solidFill>
                            <a:schemeClr val="tx1"/>
                          </a:solidFill>
                          <a:effectLst/>
                        </a:rPr>
                        <a:t>$5,346,474.00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11112033"/>
                  </a:ext>
                </a:extLst>
              </a:tr>
              <a:tr h="424563">
                <a:tc>
                  <a:txBody>
                    <a:bodyPr/>
                    <a:lstStyle/>
                    <a:p>
                      <a:pPr rtl="0" fontAlgn="b"/>
                      <a:r>
                        <a:rPr lang="en-US" sz="1700" cap="none" spc="0">
                          <a:solidFill>
                            <a:schemeClr val="tx1"/>
                          </a:solidFill>
                          <a:effectLst/>
                        </a:rPr>
                        <a:t>Data Network</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r" rtl="0" fontAlgn="b"/>
                      <a:r>
                        <a:rPr lang="en-US" sz="1700" cap="none" spc="0">
                          <a:solidFill>
                            <a:schemeClr val="tx1"/>
                          </a:solidFill>
                          <a:effectLst/>
                        </a:rPr>
                        <a:t>-$600,000.00</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859754543"/>
                  </a:ext>
                </a:extLst>
              </a:tr>
              <a:tr h="424563">
                <a:tc>
                  <a:txBody>
                    <a:bodyPr/>
                    <a:lstStyle/>
                    <a:p>
                      <a:pPr rtl="0" fontAlgn="b"/>
                      <a:r>
                        <a:rPr lang="en-US" sz="1700" cap="none" spc="0">
                          <a:solidFill>
                            <a:schemeClr val="tx1"/>
                          </a:solidFill>
                          <a:effectLst/>
                        </a:rPr>
                        <a:t>Phone System </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cap="none" spc="0">
                          <a:solidFill>
                            <a:schemeClr val="tx1"/>
                          </a:solidFill>
                          <a:effectLst/>
                        </a:rPr>
                        <a:t>-$200,000.00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221079171"/>
                  </a:ext>
                </a:extLst>
              </a:tr>
              <a:tr h="424563">
                <a:tc>
                  <a:txBody>
                    <a:bodyPr/>
                    <a:lstStyle/>
                    <a:p>
                      <a:pPr rtl="0" fontAlgn="b"/>
                      <a:r>
                        <a:rPr lang="en-US" sz="1700" cap="none" spc="0">
                          <a:solidFill>
                            <a:schemeClr val="tx1"/>
                          </a:solidFill>
                          <a:effectLst/>
                        </a:rPr>
                        <a:t>Building repairs</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r" rtl="0" fontAlgn="b"/>
                      <a:r>
                        <a:rPr lang="en-US" sz="1700" cap="none" spc="0">
                          <a:solidFill>
                            <a:schemeClr val="tx1"/>
                          </a:solidFill>
                          <a:effectLst/>
                        </a:rPr>
                        <a:t>-$2,435,000.00</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38551234"/>
                  </a:ext>
                </a:extLst>
              </a:tr>
              <a:tr h="424563">
                <a:tc>
                  <a:txBody>
                    <a:bodyPr/>
                    <a:lstStyle/>
                    <a:p>
                      <a:pPr rtl="0" fontAlgn="b"/>
                      <a:r>
                        <a:rPr lang="en-US" sz="1700" cap="none" spc="0">
                          <a:solidFill>
                            <a:schemeClr val="tx1"/>
                          </a:solidFill>
                          <a:effectLst/>
                        </a:rPr>
                        <a:t>Teachers Salaries</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cap="none" spc="0">
                          <a:solidFill>
                            <a:schemeClr val="tx1"/>
                          </a:solidFill>
                          <a:effectLst/>
                        </a:rPr>
                        <a:t>-$1,500,000.00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922760344"/>
                  </a:ext>
                </a:extLst>
              </a:tr>
              <a:tr h="424563">
                <a:tc>
                  <a:txBody>
                    <a:bodyPr/>
                    <a:lstStyle/>
                    <a:p>
                      <a:pPr rtl="0" fontAlgn="b"/>
                      <a:r>
                        <a:rPr lang="en-US" sz="1700" cap="none" spc="0">
                          <a:solidFill>
                            <a:schemeClr val="tx1"/>
                          </a:solidFill>
                          <a:effectLst/>
                        </a:rPr>
                        <a:t>Data warehouse/RTI intervention management system (3yr.)</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r" rtl="0" fontAlgn="b"/>
                      <a:r>
                        <a:rPr lang="en-US" sz="1700" cap="none" spc="0">
                          <a:solidFill>
                            <a:schemeClr val="tx1"/>
                          </a:solidFill>
                          <a:effectLst/>
                        </a:rPr>
                        <a:t>-$525,411.00</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677040"/>
                  </a:ext>
                </a:extLst>
              </a:tr>
              <a:tr h="424563">
                <a:tc>
                  <a:txBody>
                    <a:bodyPr/>
                    <a:lstStyle/>
                    <a:p>
                      <a:pPr rtl="0" fontAlgn="b"/>
                      <a:r>
                        <a:rPr lang="en-US" sz="1700" cap="none" spc="0">
                          <a:solidFill>
                            <a:schemeClr val="tx1"/>
                          </a:solidFill>
                          <a:effectLst/>
                        </a:rPr>
                        <a:t>Sanitizing supplies/masks building principals</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cap="none" spc="0">
                          <a:solidFill>
                            <a:schemeClr val="tx1"/>
                          </a:solidFill>
                          <a:effectLst/>
                        </a:rPr>
                        <a:t>-$50,000.00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926706321"/>
                  </a:ext>
                </a:extLst>
              </a:tr>
              <a:tr h="424563">
                <a:tc>
                  <a:txBody>
                    <a:bodyPr/>
                    <a:lstStyle/>
                    <a:p>
                      <a:pPr rtl="0" fontAlgn="b"/>
                      <a:r>
                        <a:rPr lang="en-US" sz="1700" cap="none" spc="0">
                          <a:solidFill>
                            <a:schemeClr val="tx1"/>
                          </a:solidFill>
                          <a:effectLst/>
                        </a:rPr>
                        <a:t>Viewsonic boards</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r" rtl="0" fontAlgn="b"/>
                      <a:r>
                        <a:rPr lang="en-US" sz="1700" cap="none" spc="0">
                          <a:solidFill>
                            <a:schemeClr val="tx1"/>
                          </a:solidFill>
                          <a:effectLst/>
                        </a:rPr>
                        <a:t>-$36,063.00</a:t>
                      </a:r>
                    </a:p>
                  </a:txBody>
                  <a:tcPr marL="19853" marR="19853" marT="110177" marB="13236" anchor="b">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4248171214"/>
                  </a:ext>
                </a:extLst>
              </a:tr>
              <a:tr h="424563">
                <a:tc>
                  <a:txBody>
                    <a:bodyPr/>
                    <a:lstStyle/>
                    <a:p>
                      <a:pPr rtl="0" fontAlgn="b"/>
                      <a:r>
                        <a:rPr lang="en-US" sz="1700" b="1" cap="none" spc="0">
                          <a:solidFill>
                            <a:schemeClr val="tx1"/>
                          </a:solidFill>
                          <a:effectLst/>
                        </a:rPr>
                        <a:t>Remaining Balance to identify projects</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r" rtl="0" fontAlgn="b"/>
                      <a:r>
                        <a:rPr lang="en-US" sz="1700" b="1" cap="none" spc="0">
                          <a:solidFill>
                            <a:schemeClr val="tx1"/>
                          </a:solidFill>
                          <a:effectLst/>
                        </a:rPr>
                        <a:t>$0.00</a:t>
                      </a:r>
                    </a:p>
                  </a:txBody>
                  <a:tcPr marL="19853" marR="19853" marT="110177" marB="13236" anchor="b">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311695108"/>
                  </a:ext>
                </a:extLst>
              </a:tr>
            </a:tbl>
          </a:graphicData>
        </a:graphic>
      </p:graphicFrame>
    </p:spTree>
    <p:extLst>
      <p:ext uri="{BB962C8B-B14F-4D97-AF65-F5344CB8AC3E}">
        <p14:creationId xmlns:p14="http://schemas.microsoft.com/office/powerpoint/2010/main" val="608811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3">
            <a:extLst>
              <a:ext uri="{FF2B5EF4-FFF2-40B4-BE49-F238E27FC236}">
                <a16:creationId xmlns:a16="http://schemas.microsoft.com/office/drawing/2014/main" id="{736F0DFD-0954-464F-BF12-DD2E6F6E0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DA633C48-C9B8-4C59-8321-E1587D3EC7C4}"/>
              </a:ext>
            </a:extLst>
          </p:cNvPr>
          <p:cNvGraphicFramePr>
            <a:graphicFrameLocks noGrp="1"/>
          </p:cNvGraphicFramePr>
          <p:nvPr>
            <p:ph idx="1"/>
            <p:extLst>
              <p:ext uri="{D42A27DB-BD31-4B8C-83A1-F6EECF244321}">
                <p14:modId xmlns:p14="http://schemas.microsoft.com/office/powerpoint/2010/main" val="750867263"/>
              </p:ext>
            </p:extLst>
          </p:nvPr>
        </p:nvGraphicFramePr>
        <p:xfrm>
          <a:off x="2603495" y="643468"/>
          <a:ext cx="8716254" cy="5571072"/>
        </p:xfrm>
        <a:graphic>
          <a:graphicData uri="http://schemas.openxmlformats.org/drawingml/2006/table">
            <a:tbl>
              <a:tblPr firstRow="1" bandRow="1">
                <a:solidFill>
                  <a:srgbClr val="F2F2F2">
                    <a:alpha val="30196"/>
                  </a:srgbClr>
                </a:solidFill>
              </a:tblPr>
              <a:tblGrid>
                <a:gridCol w="6656758">
                  <a:extLst>
                    <a:ext uri="{9D8B030D-6E8A-4147-A177-3AD203B41FA5}">
                      <a16:colId xmlns:a16="http://schemas.microsoft.com/office/drawing/2014/main" val="4043639116"/>
                    </a:ext>
                  </a:extLst>
                </a:gridCol>
                <a:gridCol w="2059496">
                  <a:extLst>
                    <a:ext uri="{9D8B030D-6E8A-4147-A177-3AD203B41FA5}">
                      <a16:colId xmlns:a16="http://schemas.microsoft.com/office/drawing/2014/main" val="942585872"/>
                    </a:ext>
                  </a:extLst>
                </a:gridCol>
              </a:tblGrid>
              <a:tr h="309504">
                <a:tc>
                  <a:txBody>
                    <a:bodyPr/>
                    <a:lstStyle/>
                    <a:p>
                      <a:pPr rtl="0" fontAlgn="b"/>
                      <a:r>
                        <a:rPr lang="en-US" sz="1000" b="0" cap="none" spc="0">
                          <a:solidFill>
                            <a:schemeClr val="bg1"/>
                          </a:solidFill>
                          <a:effectLst/>
                        </a:rPr>
                        <a:t>20% Learning Loss (from above grant) $1,336618.00</a:t>
                      </a:r>
                      <a:endParaRPr lang="en-US" sz="1000" b="0" cap="none" spc="0" dirty="0">
                        <a:solidFill>
                          <a:schemeClr val="bg1"/>
                        </a:solidFill>
                        <a:effectLst/>
                      </a:endParaRPr>
                    </a:p>
                  </a:txBody>
                  <a:tcPr marL="82281" marR="5941" marT="63292" marB="63292"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rtl="0" fontAlgn="b"/>
                      <a:endParaRPr lang="en-US" sz="1000" b="0" cap="none" spc="0">
                        <a:solidFill>
                          <a:schemeClr val="bg1"/>
                        </a:solidFill>
                        <a:effectLst/>
                      </a:endParaRPr>
                    </a:p>
                  </a:txBody>
                  <a:tcPr marL="82281" marR="5941" marT="63292" marB="63292"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8464195"/>
                  </a:ext>
                </a:extLst>
              </a:tr>
              <a:tr h="309504">
                <a:tc>
                  <a:txBody>
                    <a:bodyPr/>
                    <a:lstStyle/>
                    <a:p>
                      <a:pPr algn="ctr" rtl="0" fontAlgn="b"/>
                      <a:r>
                        <a:rPr lang="en-US" sz="1000" b="1" cap="none" spc="0">
                          <a:solidFill>
                            <a:schemeClr val="tx1"/>
                          </a:solidFill>
                          <a:effectLst/>
                        </a:rPr>
                        <a:t>Description</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algn="ctr" rtl="0" fontAlgn="b"/>
                      <a:r>
                        <a:rPr lang="en-US" sz="1000" b="1" cap="none" spc="0">
                          <a:solidFill>
                            <a:schemeClr val="tx1"/>
                          </a:solidFill>
                          <a:effectLst/>
                        </a:rPr>
                        <a:t>Amount</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38100" cmpd="sng">
                      <a:noFill/>
                    </a:lnT>
                    <a:lnB w="6350" cap="flat" cmpd="sng" algn="ctr">
                      <a:noFill/>
                      <a:prstDash val="solid"/>
                    </a:lnB>
                    <a:solidFill>
                      <a:srgbClr val="F2F2F2">
                        <a:alpha val="30196"/>
                      </a:srgbClr>
                    </a:solidFill>
                  </a:tcPr>
                </a:tc>
                <a:extLst>
                  <a:ext uri="{0D108BD9-81ED-4DB2-BD59-A6C34878D82A}">
                    <a16:rowId xmlns:a16="http://schemas.microsoft.com/office/drawing/2014/main" val="2769609446"/>
                  </a:ext>
                </a:extLst>
              </a:tr>
              <a:tr h="309504">
                <a:tc>
                  <a:txBody>
                    <a:bodyPr/>
                    <a:lstStyle/>
                    <a:p>
                      <a:pPr rtl="0" fontAlgn="b"/>
                      <a:r>
                        <a:rPr lang="en-US" sz="1000" b="1" cap="none" spc="0">
                          <a:solidFill>
                            <a:schemeClr val="tx1"/>
                          </a:solidFill>
                          <a:effectLst/>
                        </a:rPr>
                        <a:t>20% Amount</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b="1" cap="none" spc="0">
                          <a:solidFill>
                            <a:schemeClr val="tx1"/>
                          </a:solidFill>
                          <a:effectLst/>
                        </a:rPr>
                        <a:t>$1,336,618.00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147425310"/>
                  </a:ext>
                </a:extLst>
              </a:tr>
              <a:tr h="309504">
                <a:tc>
                  <a:txBody>
                    <a:bodyPr/>
                    <a:lstStyle/>
                    <a:p>
                      <a:pPr rtl="0" fontAlgn="b"/>
                      <a:r>
                        <a:rPr lang="en-US" sz="1000" cap="none" spc="0">
                          <a:solidFill>
                            <a:schemeClr val="tx1"/>
                          </a:solidFill>
                          <a:effectLst/>
                        </a:rPr>
                        <a:t>T Mobile Hotspot</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-$38,400.00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2755565350"/>
                  </a:ext>
                </a:extLst>
              </a:tr>
              <a:tr h="309504">
                <a:tc>
                  <a:txBody>
                    <a:bodyPr/>
                    <a:lstStyle/>
                    <a:p>
                      <a:pPr rtl="0" fontAlgn="b"/>
                      <a:r>
                        <a:rPr lang="en-US" sz="1000" cap="none" spc="0">
                          <a:solidFill>
                            <a:schemeClr val="tx1"/>
                          </a:solidFill>
                          <a:effectLst/>
                        </a:rPr>
                        <a:t>Lost Library books</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-$8,000.00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678731508"/>
                  </a:ext>
                </a:extLst>
              </a:tr>
              <a:tr h="309504">
                <a:tc>
                  <a:txBody>
                    <a:bodyPr/>
                    <a:lstStyle/>
                    <a:p>
                      <a:pPr rtl="0" fontAlgn="b"/>
                      <a:r>
                        <a:rPr lang="en-US" sz="1000" cap="none" spc="0">
                          <a:solidFill>
                            <a:schemeClr val="tx1"/>
                          </a:solidFill>
                          <a:effectLst/>
                        </a:rPr>
                        <a:t>Makerspace Kits K-5</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-$19,000.00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46449362"/>
                  </a:ext>
                </a:extLst>
              </a:tr>
              <a:tr h="309504">
                <a:tc>
                  <a:txBody>
                    <a:bodyPr/>
                    <a:lstStyle/>
                    <a:p>
                      <a:pPr rtl="0" fontAlgn="b"/>
                      <a:r>
                        <a:rPr lang="en-US" sz="1000" cap="none" spc="0">
                          <a:solidFill>
                            <a:schemeClr val="tx1"/>
                          </a:solidFill>
                          <a:effectLst/>
                        </a:rPr>
                        <a:t>Imagine Learning (ELL) 3yr license</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-$101,745.00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140738576"/>
                  </a:ext>
                </a:extLst>
              </a:tr>
              <a:tr h="309504">
                <a:tc>
                  <a:txBody>
                    <a:bodyPr/>
                    <a:lstStyle/>
                    <a:p>
                      <a:pPr rtl="0" fontAlgn="b"/>
                      <a:r>
                        <a:rPr lang="en-US" sz="1000" cap="none" spc="0">
                          <a:solidFill>
                            <a:schemeClr val="tx1"/>
                          </a:solidFill>
                          <a:effectLst/>
                        </a:rPr>
                        <a:t>Instructional tech licenses(Nearpod, brian pop,Newsela)</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-$246,687.00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2540509207"/>
                  </a:ext>
                </a:extLst>
              </a:tr>
              <a:tr h="309504">
                <a:tc>
                  <a:txBody>
                    <a:bodyPr/>
                    <a:lstStyle/>
                    <a:p>
                      <a:pPr rtl="0" fontAlgn="b"/>
                      <a:r>
                        <a:rPr lang="en-US" sz="1000" cap="none" spc="0">
                          <a:solidFill>
                            <a:schemeClr val="tx1"/>
                          </a:solidFill>
                          <a:effectLst/>
                        </a:rPr>
                        <a:t>IXL math diagnostics 6-12</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-$45,000.00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021076034"/>
                  </a:ext>
                </a:extLst>
              </a:tr>
              <a:tr h="309504">
                <a:tc>
                  <a:txBody>
                    <a:bodyPr/>
                    <a:lstStyle/>
                    <a:p>
                      <a:pPr rtl="0" fontAlgn="b"/>
                      <a:r>
                        <a:rPr lang="en-US" sz="1000" cap="none" spc="0">
                          <a:solidFill>
                            <a:schemeClr val="tx1"/>
                          </a:solidFill>
                          <a:effectLst/>
                        </a:rPr>
                        <a:t>STEMScopes Middle Schools 1yr license</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-$65,000.00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2068276399"/>
                  </a:ext>
                </a:extLst>
              </a:tr>
              <a:tr h="309504">
                <a:tc>
                  <a:txBody>
                    <a:bodyPr/>
                    <a:lstStyle/>
                    <a:p>
                      <a:pPr rtl="0" fontAlgn="b"/>
                      <a:r>
                        <a:rPr lang="en-US" sz="1000" cap="none" spc="0">
                          <a:solidFill>
                            <a:schemeClr val="tx1"/>
                          </a:solidFill>
                          <a:effectLst/>
                        </a:rPr>
                        <a:t>GoGuardian software licenses</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-$55,000.00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93914064"/>
                  </a:ext>
                </a:extLst>
              </a:tr>
              <a:tr h="309504">
                <a:tc>
                  <a:txBody>
                    <a:bodyPr/>
                    <a:lstStyle/>
                    <a:p>
                      <a:pPr rtl="0" fontAlgn="b"/>
                      <a:r>
                        <a:rPr lang="en-US" sz="1000" cap="none" spc="0">
                          <a:solidFill>
                            <a:schemeClr val="tx1"/>
                          </a:solidFill>
                          <a:effectLst/>
                        </a:rPr>
                        <a:t>IReady diagnostics </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-$170,000.00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381315992"/>
                  </a:ext>
                </a:extLst>
              </a:tr>
              <a:tr h="309504">
                <a:tc>
                  <a:txBody>
                    <a:bodyPr/>
                    <a:lstStyle/>
                    <a:p>
                      <a:pPr rtl="0" fontAlgn="b"/>
                      <a:r>
                        <a:rPr lang="en-US" sz="1000" cap="none" spc="0">
                          <a:solidFill>
                            <a:schemeClr val="tx1"/>
                          </a:solidFill>
                          <a:effectLst/>
                        </a:rPr>
                        <a:t>Salaries incl bene (summer/extended day teachers &amp; coordinators)</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-$168,472.00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484354875"/>
                  </a:ext>
                </a:extLst>
              </a:tr>
              <a:tr h="309504">
                <a:tc>
                  <a:txBody>
                    <a:bodyPr/>
                    <a:lstStyle/>
                    <a:p>
                      <a:pPr rtl="0" fontAlgn="b"/>
                      <a:r>
                        <a:rPr lang="en-US" sz="1000" cap="none" spc="0">
                          <a:solidFill>
                            <a:schemeClr val="tx1"/>
                          </a:solidFill>
                          <a:effectLst/>
                        </a:rPr>
                        <a:t>Macbooks for supervisors/principals </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-$48,000.00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021053194"/>
                  </a:ext>
                </a:extLst>
              </a:tr>
              <a:tr h="309504">
                <a:tc>
                  <a:txBody>
                    <a:bodyPr/>
                    <a:lstStyle/>
                    <a:p>
                      <a:pPr rtl="0" fontAlgn="b"/>
                      <a:r>
                        <a:rPr lang="en-US" sz="1000" cap="none" spc="0">
                          <a:solidFill>
                            <a:schemeClr val="tx1"/>
                          </a:solidFill>
                          <a:effectLst/>
                        </a:rPr>
                        <a:t>New Chromebooks (breakage &amp; new students)</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-$120,000.00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4254282641"/>
                  </a:ext>
                </a:extLst>
              </a:tr>
              <a:tr h="309504">
                <a:tc>
                  <a:txBody>
                    <a:bodyPr/>
                    <a:lstStyle/>
                    <a:p>
                      <a:pPr rtl="0" fontAlgn="b"/>
                      <a:r>
                        <a:rPr lang="en-US" sz="1000" cap="none" spc="0">
                          <a:solidFill>
                            <a:schemeClr val="tx1"/>
                          </a:solidFill>
                          <a:effectLst/>
                        </a:rPr>
                        <a:t>Writing program and diagnostic 6-12</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gn="r" rtl="0" fontAlgn="b"/>
                      <a:r>
                        <a:rPr lang="en-US" sz="1000" cap="none" spc="0">
                          <a:solidFill>
                            <a:schemeClr val="tx1"/>
                          </a:solidFill>
                          <a:effectLst/>
                        </a:rPr>
                        <a:t>-$40,000.00</a:t>
                      </a: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893266968"/>
                  </a:ext>
                </a:extLst>
              </a:tr>
              <a:tr h="309504">
                <a:tc>
                  <a:txBody>
                    <a:bodyPr/>
                    <a:lstStyle/>
                    <a:p>
                      <a:pPr rtl="0" fontAlgn="b"/>
                      <a:r>
                        <a:rPr lang="en-US" sz="1000" cap="none" spc="0">
                          <a:solidFill>
                            <a:schemeClr val="tx1"/>
                          </a:solidFill>
                          <a:effectLst/>
                        </a:rPr>
                        <a:t>Reading program K-5</a:t>
                      </a:r>
                    </a:p>
                  </a:txBody>
                  <a:tcPr marL="82281" marR="5941" marT="63292" marB="63292" anchor="b">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gn="r" rtl="0" fontAlgn="b"/>
                      <a:r>
                        <a:rPr lang="en-US" sz="1000" cap="none" spc="0">
                          <a:solidFill>
                            <a:schemeClr val="tx1"/>
                          </a:solidFill>
                          <a:effectLst/>
                        </a:rPr>
                        <a:t>-$211,314.00</a:t>
                      </a:r>
                    </a:p>
                  </a:txBody>
                  <a:tcPr marL="82281" marR="5941" marT="63292" marB="63292" anchor="b">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006836874"/>
                  </a:ext>
                </a:extLst>
              </a:tr>
              <a:tr h="309504">
                <a:tc>
                  <a:txBody>
                    <a:bodyPr/>
                    <a:lstStyle/>
                    <a:p>
                      <a:pPr rtl="0" fontAlgn="b"/>
                      <a:r>
                        <a:rPr lang="en-US" sz="1000" b="1" cap="none" spc="0">
                          <a:solidFill>
                            <a:schemeClr val="tx1"/>
                          </a:solidFill>
                          <a:effectLst/>
                        </a:rPr>
                        <a:t>Remaining Balance</a:t>
                      </a:r>
                    </a:p>
                  </a:txBody>
                  <a:tcPr marL="82281" marR="5941" marT="63292" marB="63292" anchor="b">
                    <a:lnL w="38100" cap="flat" cmpd="sng" algn="ctr">
                      <a:noFill/>
                      <a:prstDash val="solid"/>
                    </a:lnL>
                    <a:lnR w="6350" cap="flat" cmpd="sng" algn="ctr">
                      <a:solidFill>
                        <a:schemeClr val="tx1">
                          <a:lumMod val="75000"/>
                          <a:lumOff val="25000"/>
                        </a:schemeClr>
                      </a:solidFill>
                      <a:prstDash val="solid"/>
                    </a:lnR>
                    <a:lnT w="12700" cmpd="sng">
                      <a:noFill/>
                      <a:prstDash val="solid"/>
                    </a:lnT>
                    <a:lnB w="38100" cap="flat" cmpd="sng" algn="ctr">
                      <a:noFill/>
                      <a:prstDash val="solid"/>
                    </a:lnB>
                    <a:solidFill>
                      <a:srgbClr val="F2F2F2">
                        <a:alpha val="30196"/>
                      </a:srgbClr>
                    </a:solidFill>
                  </a:tcPr>
                </a:tc>
                <a:tc>
                  <a:txBody>
                    <a:bodyPr/>
                    <a:lstStyle/>
                    <a:p>
                      <a:pPr algn="r" rtl="0" fontAlgn="b"/>
                      <a:r>
                        <a:rPr lang="en-US" sz="1000" b="1" cap="none" spc="0">
                          <a:solidFill>
                            <a:schemeClr val="tx1"/>
                          </a:solidFill>
                          <a:effectLst/>
                        </a:rPr>
                        <a:t>$0.00</a:t>
                      </a:r>
                      <a:endParaRPr lang="en-US" sz="1000" b="1" cap="none" spc="0" dirty="0">
                        <a:solidFill>
                          <a:schemeClr val="tx1"/>
                        </a:solidFill>
                        <a:effectLst/>
                      </a:endParaRPr>
                    </a:p>
                  </a:txBody>
                  <a:tcPr marL="82281" marR="5941" marT="63292" marB="63292" anchor="b">
                    <a:lnL w="6350" cap="flat" cmpd="sng" algn="ctr">
                      <a:solidFill>
                        <a:schemeClr val="tx1">
                          <a:lumMod val="75000"/>
                          <a:lumOff val="25000"/>
                        </a:schemeClr>
                      </a:solidFill>
                      <a:prstDash val="solid"/>
                    </a:lnL>
                    <a:lnR w="38100" cap="flat" cmpd="sng" algn="ctr">
                      <a:noFill/>
                      <a:prstDash val="solid"/>
                    </a:lnR>
                    <a:lnT w="12700" cmpd="sng">
                      <a:noFill/>
                      <a:prstDash val="solid"/>
                    </a:lnT>
                    <a:lnB w="38100" cap="flat" cmpd="sng" algn="ctr">
                      <a:noFill/>
                      <a:prstDash val="solid"/>
                    </a:lnB>
                    <a:solidFill>
                      <a:srgbClr val="F2F2F2">
                        <a:alpha val="30196"/>
                      </a:srgbClr>
                    </a:solidFill>
                  </a:tcPr>
                </a:tc>
                <a:extLst>
                  <a:ext uri="{0D108BD9-81ED-4DB2-BD59-A6C34878D82A}">
                    <a16:rowId xmlns:a16="http://schemas.microsoft.com/office/drawing/2014/main" val="1971534991"/>
                  </a:ext>
                </a:extLst>
              </a:tr>
            </a:tbl>
          </a:graphicData>
        </a:graphic>
      </p:graphicFrame>
    </p:spTree>
    <p:extLst>
      <p:ext uri="{BB962C8B-B14F-4D97-AF65-F5344CB8AC3E}">
        <p14:creationId xmlns:p14="http://schemas.microsoft.com/office/powerpoint/2010/main" val="3387346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8">
            <a:extLst>
              <a:ext uri="{FF2B5EF4-FFF2-40B4-BE49-F238E27FC236}">
                <a16:creationId xmlns:a16="http://schemas.microsoft.com/office/drawing/2014/main" id="{736F0DFD-0954-464F-BF12-DD2E6F6E0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983504" cy="6858000"/>
          </a:xfrm>
          <a:custGeom>
            <a:avLst/>
            <a:gdLst>
              <a:gd name="connsiteX0" fmla="*/ 0 w 1983504"/>
              <a:gd name="connsiteY0" fmla="*/ 0 h 6858000"/>
              <a:gd name="connsiteX1" fmla="*/ 1376658 w 1983504"/>
              <a:gd name="connsiteY1" fmla="*/ 0 h 6858000"/>
              <a:gd name="connsiteX2" fmla="*/ 1690650 w 1983504"/>
              <a:gd name="connsiteY2" fmla="*/ 110269 h 6858000"/>
              <a:gd name="connsiteX3" fmla="*/ 1645361 w 1983504"/>
              <a:gd name="connsiteY3" fmla="*/ 135168 h 6858000"/>
              <a:gd name="connsiteX4" fmla="*/ 1373640 w 1983504"/>
              <a:gd name="connsiteY4" fmla="*/ 71141 h 6858000"/>
              <a:gd name="connsiteX5" fmla="*/ 1319295 w 1983504"/>
              <a:gd name="connsiteY5" fmla="*/ 88927 h 6858000"/>
              <a:gd name="connsiteX6" fmla="*/ 1346468 w 1983504"/>
              <a:gd name="connsiteY6" fmla="*/ 163625 h 6858000"/>
              <a:gd name="connsiteX7" fmla="*/ 1464213 w 1983504"/>
              <a:gd name="connsiteY7" fmla="*/ 192082 h 6858000"/>
              <a:gd name="connsiteX8" fmla="*/ 1648381 w 1983504"/>
              <a:gd name="connsiteY8" fmla="*/ 373491 h 6858000"/>
              <a:gd name="connsiteX9" fmla="*/ 1370620 w 1983504"/>
              <a:gd name="connsiteY9" fmla="*/ 352148 h 6858000"/>
              <a:gd name="connsiteX10" fmla="*/ 1322314 w 1983504"/>
              <a:gd name="connsiteY10" fmla="*/ 394834 h 6858000"/>
              <a:gd name="connsiteX11" fmla="*/ 1304199 w 1983504"/>
              <a:gd name="connsiteY11" fmla="*/ 451747 h 6858000"/>
              <a:gd name="connsiteX12" fmla="*/ 1222682 w 1983504"/>
              <a:gd name="connsiteY12" fmla="*/ 359262 h 6858000"/>
              <a:gd name="connsiteX13" fmla="*/ 1153242 w 1983504"/>
              <a:gd name="connsiteY13" fmla="*/ 334364 h 6858000"/>
              <a:gd name="connsiteX14" fmla="*/ 1132108 w 1983504"/>
              <a:gd name="connsiteY14" fmla="*/ 416176 h 6858000"/>
              <a:gd name="connsiteX15" fmla="*/ 1195509 w 1983504"/>
              <a:gd name="connsiteY15" fmla="*/ 505101 h 6858000"/>
              <a:gd name="connsiteX16" fmla="*/ 1364582 w 1983504"/>
              <a:gd name="connsiteY16" fmla="*/ 558458 h 6858000"/>
              <a:gd name="connsiteX17" fmla="*/ 1183434 w 1983504"/>
              <a:gd name="connsiteY17" fmla="*/ 558458 h 6858000"/>
              <a:gd name="connsiteX18" fmla="*/ 975114 w 1983504"/>
              <a:gd name="connsiteY18" fmla="*/ 522887 h 6858000"/>
              <a:gd name="connsiteX19" fmla="*/ 754716 w 1983504"/>
              <a:gd name="connsiteY19" fmla="*/ 533558 h 6858000"/>
              <a:gd name="connsiteX20" fmla="*/ 546395 w 1983504"/>
              <a:gd name="connsiteY20" fmla="*/ 462417 h 6858000"/>
              <a:gd name="connsiteX21" fmla="*/ 335056 w 1983504"/>
              <a:gd name="connsiteY21" fmla="*/ 465975 h 6858000"/>
              <a:gd name="connsiteX22" fmla="*/ 1270988 w 1983504"/>
              <a:gd name="connsiteY22" fmla="*/ 910606 h 6858000"/>
              <a:gd name="connsiteX23" fmla="*/ 1225701 w 1983504"/>
              <a:gd name="connsiteY23" fmla="*/ 921277 h 6858000"/>
              <a:gd name="connsiteX24" fmla="*/ 1165318 w 1983504"/>
              <a:gd name="connsiteY24" fmla="*/ 949734 h 6858000"/>
              <a:gd name="connsiteX25" fmla="*/ 1210606 w 1983504"/>
              <a:gd name="connsiteY25" fmla="*/ 1006647 h 6858000"/>
              <a:gd name="connsiteX26" fmla="*/ 1455156 w 1983504"/>
              <a:gd name="connsiteY26" fmla="*/ 1113358 h 6858000"/>
              <a:gd name="connsiteX27" fmla="*/ 1515538 w 1983504"/>
              <a:gd name="connsiteY27" fmla="*/ 1220069 h 6858000"/>
              <a:gd name="connsiteX28" fmla="*/ 1440060 w 1983504"/>
              <a:gd name="connsiteY28" fmla="*/ 1209399 h 6858000"/>
              <a:gd name="connsiteX29" fmla="*/ 1373640 w 1983504"/>
              <a:gd name="connsiteY29" fmla="*/ 1230741 h 6858000"/>
              <a:gd name="connsiteX30" fmla="*/ 1400810 w 1983504"/>
              <a:gd name="connsiteY30" fmla="*/ 1365909 h 6858000"/>
              <a:gd name="connsiteX31" fmla="*/ 1748012 w 1983504"/>
              <a:gd name="connsiteY31" fmla="*/ 1540204 h 6858000"/>
              <a:gd name="connsiteX32" fmla="*/ 1778203 w 1983504"/>
              <a:gd name="connsiteY32" fmla="*/ 1597117 h 6858000"/>
              <a:gd name="connsiteX33" fmla="*/ 1735936 w 1983504"/>
              <a:gd name="connsiteY33" fmla="*/ 1636245 h 6858000"/>
              <a:gd name="connsiteX34" fmla="*/ 1624228 w 1983504"/>
              <a:gd name="connsiteY34" fmla="*/ 1657587 h 6858000"/>
              <a:gd name="connsiteX35" fmla="*/ 1781223 w 1983504"/>
              <a:gd name="connsiteY35" fmla="*/ 1849668 h 6858000"/>
              <a:gd name="connsiteX36" fmla="*/ 1838587 w 1983504"/>
              <a:gd name="connsiteY36" fmla="*/ 1903025 h 6858000"/>
              <a:gd name="connsiteX37" fmla="*/ 1938218 w 1983504"/>
              <a:gd name="connsiteY37" fmla="*/ 1984836 h 6858000"/>
              <a:gd name="connsiteX38" fmla="*/ 1938218 w 1983504"/>
              <a:gd name="connsiteY38" fmla="*/ 2013292 h 6858000"/>
              <a:gd name="connsiteX39" fmla="*/ 1805376 w 1983504"/>
              <a:gd name="connsiteY39" fmla="*/ 2102219 h 6858000"/>
              <a:gd name="connsiteX40" fmla="*/ 1563844 w 1983504"/>
              <a:gd name="connsiteY40" fmla="*/ 2077320 h 6858000"/>
              <a:gd name="connsiteX41" fmla="*/ 1920104 w 1983504"/>
              <a:gd name="connsiteY41" fmla="*/ 2208931 h 6858000"/>
              <a:gd name="connsiteX42" fmla="*/ 766792 w 1983504"/>
              <a:gd name="connsiteY42" fmla="*/ 1892353 h 6858000"/>
              <a:gd name="connsiteX43" fmla="*/ 839252 w 1983504"/>
              <a:gd name="connsiteY43" fmla="*/ 1974165 h 6858000"/>
              <a:gd name="connsiteX44" fmla="*/ 1243816 w 1983504"/>
              <a:gd name="connsiteY44" fmla="*/ 2191146 h 6858000"/>
              <a:gd name="connsiteX45" fmla="*/ 1358543 w 1983504"/>
              <a:gd name="connsiteY45" fmla="*/ 2326314 h 6858000"/>
              <a:gd name="connsiteX46" fmla="*/ 1479310 w 1983504"/>
              <a:gd name="connsiteY46" fmla="*/ 2401012 h 6858000"/>
              <a:gd name="connsiteX47" fmla="*/ 1648381 w 1983504"/>
              <a:gd name="connsiteY47" fmla="*/ 2401012 h 6858000"/>
              <a:gd name="connsiteX48" fmla="*/ 1769146 w 1983504"/>
              <a:gd name="connsiteY48" fmla="*/ 2518395 h 6858000"/>
              <a:gd name="connsiteX49" fmla="*/ 1645361 w 1983504"/>
              <a:gd name="connsiteY49" fmla="*/ 2543294 h 6858000"/>
              <a:gd name="connsiteX50" fmla="*/ 1500444 w 1983504"/>
              <a:gd name="connsiteY50" fmla="*/ 2525509 h 6858000"/>
              <a:gd name="connsiteX51" fmla="*/ 1337410 w 1983504"/>
              <a:gd name="connsiteY51" fmla="*/ 2564636 h 6858000"/>
              <a:gd name="connsiteX52" fmla="*/ 1186452 w 1983504"/>
              <a:gd name="connsiteY52" fmla="*/ 2532623 h 6858000"/>
              <a:gd name="connsiteX53" fmla="*/ 1005304 w 1983504"/>
              <a:gd name="connsiteY53" fmla="*/ 2553965 h 6858000"/>
              <a:gd name="connsiteX54" fmla="*/ 947940 w 1983504"/>
              <a:gd name="connsiteY54" fmla="*/ 2692689 h 6858000"/>
              <a:gd name="connsiteX55" fmla="*/ 929826 w 1983504"/>
              <a:gd name="connsiteY55" fmla="*/ 2703362 h 6858000"/>
              <a:gd name="connsiteX56" fmla="*/ 594701 w 1983504"/>
              <a:gd name="connsiteY56" fmla="*/ 2923898 h 6858000"/>
              <a:gd name="connsiteX57" fmla="*/ 501108 w 1983504"/>
              <a:gd name="connsiteY57" fmla="*/ 2941684 h 6858000"/>
              <a:gd name="connsiteX58" fmla="*/ 1053610 w 1983504"/>
              <a:gd name="connsiteY58" fmla="*/ 3329402 h 6858000"/>
              <a:gd name="connsiteX59" fmla="*/ 682256 w 1983504"/>
              <a:gd name="connsiteY59" fmla="*/ 3229805 h 6858000"/>
              <a:gd name="connsiteX60" fmla="*/ 630932 w 1983504"/>
              <a:gd name="connsiteY60" fmla="*/ 3393429 h 6858000"/>
              <a:gd name="connsiteX61" fmla="*/ 806041 w 1983504"/>
              <a:gd name="connsiteY61" fmla="*/ 3539269 h 6858000"/>
              <a:gd name="connsiteX62" fmla="*/ 869444 w 1983504"/>
              <a:gd name="connsiteY62" fmla="*/ 3827390 h 6858000"/>
              <a:gd name="connsiteX63" fmla="*/ 839252 w 1983504"/>
              <a:gd name="connsiteY63" fmla="*/ 4090612 h 6858000"/>
              <a:gd name="connsiteX64" fmla="*/ 763774 w 1983504"/>
              <a:gd name="connsiteY64" fmla="*/ 4172424 h 6858000"/>
              <a:gd name="connsiteX65" fmla="*/ 655085 w 1983504"/>
              <a:gd name="connsiteY65" fmla="*/ 4321821 h 6858000"/>
              <a:gd name="connsiteX66" fmla="*/ 588662 w 1983504"/>
              <a:gd name="connsiteY66" fmla="*/ 4414305 h 6858000"/>
              <a:gd name="connsiteX67" fmla="*/ 356189 w 1983504"/>
              <a:gd name="connsiteY67" fmla="*/ 4378734 h 6858000"/>
              <a:gd name="connsiteX68" fmla="*/ 667160 w 1983504"/>
              <a:gd name="connsiteY68" fmla="*/ 4613499 h 6858000"/>
              <a:gd name="connsiteX69" fmla="*/ 416573 w 1983504"/>
              <a:gd name="connsiteY69" fmla="*/ 4585042 h 6858000"/>
              <a:gd name="connsiteX70" fmla="*/ 335056 w 1983504"/>
              <a:gd name="connsiteY70" fmla="*/ 4602828 h 6858000"/>
              <a:gd name="connsiteX71" fmla="*/ 380342 w 1983504"/>
              <a:gd name="connsiteY71" fmla="*/ 4677526 h 6858000"/>
              <a:gd name="connsiteX72" fmla="*/ 564510 w 1983504"/>
              <a:gd name="connsiteY72" fmla="*/ 4805580 h 6858000"/>
              <a:gd name="connsiteX73" fmla="*/ 944922 w 1983504"/>
              <a:gd name="connsiteY73" fmla="*/ 5154171 h 6858000"/>
              <a:gd name="connsiteX74" fmla="*/ 576586 w 1983504"/>
              <a:gd name="connsiteY74" fmla="*/ 4994104 h 6858000"/>
              <a:gd name="connsiteX75" fmla="*/ 963036 w 1983504"/>
              <a:gd name="connsiteY75" fmla="*/ 5353367 h 6858000"/>
              <a:gd name="connsiteX76" fmla="*/ 1047572 w 1983504"/>
              <a:gd name="connsiteY76" fmla="*/ 5474306 h 6858000"/>
              <a:gd name="connsiteX77" fmla="*/ 1222682 w 1983504"/>
              <a:gd name="connsiteY77" fmla="*/ 5769542 h 6858000"/>
              <a:gd name="connsiteX78" fmla="*/ 1213626 w 1983504"/>
              <a:gd name="connsiteY78" fmla="*/ 5801555 h 6858000"/>
              <a:gd name="connsiteX79" fmla="*/ 1014361 w 1983504"/>
              <a:gd name="connsiteY79" fmla="*/ 5755314 h 6858000"/>
              <a:gd name="connsiteX80" fmla="*/ 1274008 w 1983504"/>
              <a:gd name="connsiteY80" fmla="*/ 6004307 h 6858000"/>
              <a:gd name="connsiteX81" fmla="*/ 1542711 w 1983504"/>
              <a:gd name="connsiteY81" fmla="*/ 6196388 h 6858000"/>
              <a:gd name="connsiteX82" fmla="*/ 1352504 w 1983504"/>
              <a:gd name="connsiteY82" fmla="*/ 6167932 h 6858000"/>
              <a:gd name="connsiteX83" fmla="*/ 1089840 w 1983504"/>
              <a:gd name="connsiteY83" fmla="*/ 6057663 h 6858000"/>
              <a:gd name="connsiteX84" fmla="*/ 999266 w 1983504"/>
              <a:gd name="connsiteY84" fmla="*/ 6100347 h 6858000"/>
              <a:gd name="connsiteX85" fmla="*/ 1246836 w 1983504"/>
              <a:gd name="connsiteY85" fmla="*/ 6281757 h 6858000"/>
              <a:gd name="connsiteX86" fmla="*/ 1388735 w 1983504"/>
              <a:gd name="connsiteY86" fmla="*/ 6367127 h 6858000"/>
              <a:gd name="connsiteX87" fmla="*/ 1446099 w 1983504"/>
              <a:gd name="connsiteY87" fmla="*/ 6431153 h 6858000"/>
              <a:gd name="connsiteX88" fmla="*/ 1609132 w 1983504"/>
              <a:gd name="connsiteY88" fmla="*/ 6658805 h 6858000"/>
              <a:gd name="connsiteX89" fmla="*/ 1983504 w 1983504"/>
              <a:gd name="connsiteY89" fmla="*/ 6858000 h 6858000"/>
              <a:gd name="connsiteX90" fmla="*/ 0 w 1983504"/>
              <a:gd name="connsiteY9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1983504" h="6858000">
                <a:moveTo>
                  <a:pt x="0" y="0"/>
                </a:moveTo>
                <a:lnTo>
                  <a:pt x="1376658" y="0"/>
                </a:lnTo>
                <a:cubicBezTo>
                  <a:pt x="1482328" y="35571"/>
                  <a:pt x="1584980" y="78255"/>
                  <a:pt x="1690650" y="110269"/>
                </a:cubicBezTo>
                <a:cubicBezTo>
                  <a:pt x="1675553" y="145839"/>
                  <a:pt x="1660458" y="138725"/>
                  <a:pt x="1645361" y="135168"/>
                </a:cubicBezTo>
                <a:cubicBezTo>
                  <a:pt x="1554788" y="120941"/>
                  <a:pt x="1461194" y="110269"/>
                  <a:pt x="1373640" y="71141"/>
                </a:cubicBezTo>
                <a:cubicBezTo>
                  <a:pt x="1352504" y="64027"/>
                  <a:pt x="1328352" y="64027"/>
                  <a:pt x="1319295" y="88927"/>
                </a:cubicBezTo>
                <a:cubicBezTo>
                  <a:pt x="1304199" y="124497"/>
                  <a:pt x="1325332" y="145839"/>
                  <a:pt x="1346468" y="163625"/>
                </a:cubicBezTo>
                <a:cubicBezTo>
                  <a:pt x="1382696" y="195638"/>
                  <a:pt x="1424964" y="188525"/>
                  <a:pt x="1464213" y="192082"/>
                </a:cubicBezTo>
                <a:cubicBezTo>
                  <a:pt x="1572902" y="209867"/>
                  <a:pt x="1624228" y="259665"/>
                  <a:pt x="1648381" y="373491"/>
                </a:cubicBezTo>
                <a:cubicBezTo>
                  <a:pt x="1554788" y="327250"/>
                  <a:pt x="1461194" y="384162"/>
                  <a:pt x="1370620" y="352148"/>
                </a:cubicBezTo>
                <a:cubicBezTo>
                  <a:pt x="1346468" y="345034"/>
                  <a:pt x="1310237" y="355706"/>
                  <a:pt x="1322314" y="394834"/>
                </a:cubicBezTo>
                <a:cubicBezTo>
                  <a:pt x="1334390" y="430405"/>
                  <a:pt x="1373640" y="458860"/>
                  <a:pt x="1304199" y="451747"/>
                </a:cubicBezTo>
                <a:cubicBezTo>
                  <a:pt x="1252873" y="448189"/>
                  <a:pt x="1237778" y="405504"/>
                  <a:pt x="1222682" y="359262"/>
                </a:cubicBezTo>
                <a:cubicBezTo>
                  <a:pt x="1210606" y="334364"/>
                  <a:pt x="1177395" y="320135"/>
                  <a:pt x="1153242" y="334364"/>
                </a:cubicBezTo>
                <a:cubicBezTo>
                  <a:pt x="1123051" y="348592"/>
                  <a:pt x="1132108" y="387720"/>
                  <a:pt x="1132108" y="416176"/>
                </a:cubicBezTo>
                <a:cubicBezTo>
                  <a:pt x="1129088" y="469532"/>
                  <a:pt x="1153242" y="494431"/>
                  <a:pt x="1195509" y="505101"/>
                </a:cubicBezTo>
                <a:cubicBezTo>
                  <a:pt x="1246836" y="519330"/>
                  <a:pt x="1298160" y="537116"/>
                  <a:pt x="1364582" y="558458"/>
                </a:cubicBezTo>
                <a:cubicBezTo>
                  <a:pt x="1292122" y="594028"/>
                  <a:pt x="1237778" y="586915"/>
                  <a:pt x="1183434" y="558458"/>
                </a:cubicBezTo>
                <a:cubicBezTo>
                  <a:pt x="1117012" y="526444"/>
                  <a:pt x="1029458" y="483759"/>
                  <a:pt x="975114" y="522887"/>
                </a:cubicBezTo>
                <a:cubicBezTo>
                  <a:pt x="893597" y="579800"/>
                  <a:pt x="827176" y="544229"/>
                  <a:pt x="754716" y="533558"/>
                </a:cubicBezTo>
                <a:cubicBezTo>
                  <a:pt x="603758" y="512216"/>
                  <a:pt x="697352" y="480203"/>
                  <a:pt x="546395" y="462417"/>
                </a:cubicBezTo>
                <a:cubicBezTo>
                  <a:pt x="486012" y="455303"/>
                  <a:pt x="422610" y="426847"/>
                  <a:pt x="335056" y="465975"/>
                </a:cubicBezTo>
                <a:cubicBezTo>
                  <a:pt x="730563" y="672284"/>
                  <a:pt x="917750" y="658055"/>
                  <a:pt x="1270988" y="910606"/>
                </a:cubicBezTo>
                <a:cubicBezTo>
                  <a:pt x="1255893" y="935506"/>
                  <a:pt x="1240798" y="924835"/>
                  <a:pt x="1225701" y="921277"/>
                </a:cubicBezTo>
                <a:cubicBezTo>
                  <a:pt x="1201548" y="917720"/>
                  <a:pt x="1171356" y="903491"/>
                  <a:pt x="1165318" y="949734"/>
                </a:cubicBezTo>
                <a:cubicBezTo>
                  <a:pt x="1162298" y="985305"/>
                  <a:pt x="1180415" y="1003089"/>
                  <a:pt x="1210606" y="1006647"/>
                </a:cubicBezTo>
                <a:cubicBezTo>
                  <a:pt x="1298160" y="1020875"/>
                  <a:pt x="1376658" y="1070674"/>
                  <a:pt x="1455156" y="1113358"/>
                </a:cubicBezTo>
                <a:cubicBezTo>
                  <a:pt x="1491385" y="1131144"/>
                  <a:pt x="1530634" y="1156043"/>
                  <a:pt x="1515538" y="1220069"/>
                </a:cubicBezTo>
                <a:cubicBezTo>
                  <a:pt x="1485348" y="1237855"/>
                  <a:pt x="1464213" y="1212955"/>
                  <a:pt x="1440060" y="1209399"/>
                </a:cubicBezTo>
                <a:cubicBezTo>
                  <a:pt x="1415907" y="1205842"/>
                  <a:pt x="1358543" y="1220069"/>
                  <a:pt x="1373640" y="1230741"/>
                </a:cubicBezTo>
                <a:cubicBezTo>
                  <a:pt x="1443080" y="1269868"/>
                  <a:pt x="1316276" y="1365909"/>
                  <a:pt x="1400810" y="1365909"/>
                </a:cubicBezTo>
                <a:cubicBezTo>
                  <a:pt x="1539691" y="1365909"/>
                  <a:pt x="1615170" y="1536647"/>
                  <a:pt x="1748012" y="1540204"/>
                </a:cubicBezTo>
                <a:cubicBezTo>
                  <a:pt x="1769146" y="1540204"/>
                  <a:pt x="1778203" y="1572219"/>
                  <a:pt x="1778203" y="1597117"/>
                </a:cubicBezTo>
                <a:cubicBezTo>
                  <a:pt x="1778203" y="1629132"/>
                  <a:pt x="1757070" y="1632688"/>
                  <a:pt x="1735936" y="1636245"/>
                </a:cubicBezTo>
                <a:cubicBezTo>
                  <a:pt x="1702725" y="1639802"/>
                  <a:pt x="1666496" y="1597117"/>
                  <a:pt x="1624228" y="1657587"/>
                </a:cubicBezTo>
                <a:cubicBezTo>
                  <a:pt x="1702725" y="1693158"/>
                  <a:pt x="1784242" y="1728729"/>
                  <a:pt x="1781223" y="1849668"/>
                </a:cubicBezTo>
                <a:cubicBezTo>
                  <a:pt x="1781223" y="1881683"/>
                  <a:pt x="1814434" y="1895910"/>
                  <a:pt x="1838587" y="1903025"/>
                </a:cubicBezTo>
                <a:cubicBezTo>
                  <a:pt x="1880854" y="1917252"/>
                  <a:pt x="1914065" y="1938595"/>
                  <a:pt x="1938218" y="1984836"/>
                </a:cubicBezTo>
                <a:cubicBezTo>
                  <a:pt x="1938218" y="1995507"/>
                  <a:pt x="1938218" y="2002622"/>
                  <a:pt x="1938218" y="2013292"/>
                </a:cubicBezTo>
                <a:cubicBezTo>
                  <a:pt x="1932180" y="2123562"/>
                  <a:pt x="1871798" y="2120004"/>
                  <a:pt x="1805376" y="2102219"/>
                </a:cubicBezTo>
                <a:cubicBezTo>
                  <a:pt x="1726878" y="2080877"/>
                  <a:pt x="1648381" y="2038192"/>
                  <a:pt x="1563844" y="2077320"/>
                </a:cubicBezTo>
                <a:cubicBezTo>
                  <a:pt x="1681592" y="2130676"/>
                  <a:pt x="1811414" y="2134233"/>
                  <a:pt x="1920104" y="2208931"/>
                </a:cubicBezTo>
                <a:cubicBezTo>
                  <a:pt x="1515538" y="2223159"/>
                  <a:pt x="1159280" y="1984836"/>
                  <a:pt x="766792" y="1892353"/>
                </a:cubicBezTo>
                <a:cubicBezTo>
                  <a:pt x="778869" y="1952823"/>
                  <a:pt x="812080" y="1967051"/>
                  <a:pt x="839252" y="1974165"/>
                </a:cubicBezTo>
                <a:cubicBezTo>
                  <a:pt x="984170" y="2020407"/>
                  <a:pt x="1110974" y="2112891"/>
                  <a:pt x="1243816" y="2191146"/>
                </a:cubicBezTo>
                <a:cubicBezTo>
                  <a:pt x="1298160" y="2223159"/>
                  <a:pt x="1337410" y="2258731"/>
                  <a:pt x="1358543" y="2326314"/>
                </a:cubicBezTo>
                <a:cubicBezTo>
                  <a:pt x="1376658" y="2390340"/>
                  <a:pt x="1412888" y="2418796"/>
                  <a:pt x="1479310" y="2401012"/>
                </a:cubicBezTo>
                <a:cubicBezTo>
                  <a:pt x="1533654" y="2386784"/>
                  <a:pt x="1591018" y="2393898"/>
                  <a:pt x="1648381" y="2401012"/>
                </a:cubicBezTo>
                <a:cubicBezTo>
                  <a:pt x="1711782" y="2408126"/>
                  <a:pt x="1784242" y="2479267"/>
                  <a:pt x="1769146" y="2518395"/>
                </a:cubicBezTo>
                <a:cubicBezTo>
                  <a:pt x="1738956" y="2582422"/>
                  <a:pt x="1687630" y="2550408"/>
                  <a:pt x="1645361" y="2543294"/>
                </a:cubicBezTo>
                <a:cubicBezTo>
                  <a:pt x="1594036" y="2536181"/>
                  <a:pt x="1500444" y="2518395"/>
                  <a:pt x="1500444" y="2525509"/>
                </a:cubicBezTo>
                <a:cubicBezTo>
                  <a:pt x="1467232" y="2685576"/>
                  <a:pt x="1391754" y="2564636"/>
                  <a:pt x="1337410" y="2564636"/>
                </a:cubicBezTo>
                <a:cubicBezTo>
                  <a:pt x="1286084" y="2564636"/>
                  <a:pt x="1234759" y="2546851"/>
                  <a:pt x="1186452" y="2532623"/>
                </a:cubicBezTo>
                <a:cubicBezTo>
                  <a:pt x="1123051" y="2514837"/>
                  <a:pt x="1065688" y="2546851"/>
                  <a:pt x="1005304" y="2553965"/>
                </a:cubicBezTo>
                <a:cubicBezTo>
                  <a:pt x="950960" y="2561080"/>
                  <a:pt x="981150" y="2653563"/>
                  <a:pt x="947940" y="2692689"/>
                </a:cubicBezTo>
                <a:cubicBezTo>
                  <a:pt x="941903" y="2703362"/>
                  <a:pt x="935864" y="2703362"/>
                  <a:pt x="929826" y="2703362"/>
                </a:cubicBezTo>
                <a:cubicBezTo>
                  <a:pt x="911711" y="2980812"/>
                  <a:pt x="594701" y="2913227"/>
                  <a:pt x="594701" y="2923898"/>
                </a:cubicBezTo>
                <a:cubicBezTo>
                  <a:pt x="567529" y="2941684"/>
                  <a:pt x="534318" y="2899000"/>
                  <a:pt x="501108" y="2941684"/>
                </a:cubicBezTo>
                <a:cubicBezTo>
                  <a:pt x="643007" y="3137322"/>
                  <a:pt x="860386" y="3183563"/>
                  <a:pt x="1053610" y="3329402"/>
                </a:cubicBezTo>
                <a:cubicBezTo>
                  <a:pt x="893597" y="3379202"/>
                  <a:pt x="800002" y="3208463"/>
                  <a:pt x="682256" y="3229805"/>
                </a:cubicBezTo>
                <a:cubicBezTo>
                  <a:pt x="624893" y="3283162"/>
                  <a:pt x="796984" y="3368530"/>
                  <a:pt x="630932" y="3393429"/>
                </a:cubicBezTo>
                <a:cubicBezTo>
                  <a:pt x="703390" y="3439672"/>
                  <a:pt x="754716" y="3485914"/>
                  <a:pt x="806041" y="3539269"/>
                </a:cubicBezTo>
                <a:cubicBezTo>
                  <a:pt x="893597" y="3635309"/>
                  <a:pt x="911711" y="3699337"/>
                  <a:pt x="869444" y="3827390"/>
                </a:cubicBezTo>
                <a:cubicBezTo>
                  <a:pt x="842270" y="3912759"/>
                  <a:pt x="803022" y="3991015"/>
                  <a:pt x="839252" y="4090612"/>
                </a:cubicBezTo>
                <a:cubicBezTo>
                  <a:pt x="863405" y="4158196"/>
                  <a:pt x="854347" y="4204438"/>
                  <a:pt x="763774" y="4172424"/>
                </a:cubicBezTo>
                <a:cubicBezTo>
                  <a:pt x="667160" y="4140411"/>
                  <a:pt x="630932" y="4200882"/>
                  <a:pt x="655085" y="4321821"/>
                </a:cubicBezTo>
                <a:cubicBezTo>
                  <a:pt x="670179" y="4400076"/>
                  <a:pt x="655085" y="4424975"/>
                  <a:pt x="588662" y="4414305"/>
                </a:cubicBezTo>
                <a:cubicBezTo>
                  <a:pt x="516204" y="4403633"/>
                  <a:pt x="446764" y="4353835"/>
                  <a:pt x="356189" y="4378734"/>
                </a:cubicBezTo>
                <a:cubicBezTo>
                  <a:pt x="428648" y="4521016"/>
                  <a:pt x="582626" y="4478331"/>
                  <a:pt x="667160" y="4613499"/>
                </a:cubicBezTo>
                <a:cubicBezTo>
                  <a:pt x="567529" y="4613499"/>
                  <a:pt x="489031" y="4613499"/>
                  <a:pt x="416573" y="4585042"/>
                </a:cubicBezTo>
                <a:cubicBezTo>
                  <a:pt x="386381" y="4574373"/>
                  <a:pt x="353170" y="4560144"/>
                  <a:pt x="335056" y="4602828"/>
                </a:cubicBezTo>
                <a:cubicBezTo>
                  <a:pt x="313920" y="4652628"/>
                  <a:pt x="356189" y="4670412"/>
                  <a:pt x="380342" y="4677526"/>
                </a:cubicBezTo>
                <a:cubicBezTo>
                  <a:pt x="449784" y="4702425"/>
                  <a:pt x="504126" y="4759339"/>
                  <a:pt x="564510" y="4805580"/>
                </a:cubicBezTo>
                <a:cubicBezTo>
                  <a:pt x="694332" y="4905177"/>
                  <a:pt x="836233" y="4990547"/>
                  <a:pt x="944922" y="5154171"/>
                </a:cubicBezTo>
                <a:cubicBezTo>
                  <a:pt x="809060" y="5111487"/>
                  <a:pt x="706410" y="5011889"/>
                  <a:pt x="576586" y="4994104"/>
                </a:cubicBezTo>
                <a:cubicBezTo>
                  <a:pt x="688296" y="5143500"/>
                  <a:pt x="830194" y="5243097"/>
                  <a:pt x="963036" y="5353367"/>
                </a:cubicBezTo>
                <a:cubicBezTo>
                  <a:pt x="1002286" y="5385379"/>
                  <a:pt x="1041534" y="5406721"/>
                  <a:pt x="1047572" y="5474306"/>
                </a:cubicBezTo>
                <a:cubicBezTo>
                  <a:pt x="1065688" y="5605917"/>
                  <a:pt x="1113992" y="5712629"/>
                  <a:pt x="1222682" y="5769542"/>
                </a:cubicBezTo>
                <a:cubicBezTo>
                  <a:pt x="1222682" y="5769542"/>
                  <a:pt x="1216644" y="5790884"/>
                  <a:pt x="1213626" y="5801555"/>
                </a:cubicBezTo>
                <a:cubicBezTo>
                  <a:pt x="1147203" y="5805112"/>
                  <a:pt x="1095878" y="5726858"/>
                  <a:pt x="1014361" y="5755314"/>
                </a:cubicBezTo>
                <a:cubicBezTo>
                  <a:pt x="1095878" y="5862025"/>
                  <a:pt x="1162298" y="5954508"/>
                  <a:pt x="1274008" y="6004307"/>
                </a:cubicBezTo>
                <a:cubicBezTo>
                  <a:pt x="1364582" y="6043434"/>
                  <a:pt x="1476290" y="6068335"/>
                  <a:pt x="1542711" y="6196388"/>
                </a:cubicBezTo>
                <a:cubicBezTo>
                  <a:pt x="1467232" y="6221287"/>
                  <a:pt x="1409868" y="6189274"/>
                  <a:pt x="1352504" y="6167932"/>
                </a:cubicBezTo>
                <a:cubicBezTo>
                  <a:pt x="1264950" y="6132361"/>
                  <a:pt x="1177395" y="6093234"/>
                  <a:pt x="1089840" y="6057663"/>
                </a:cubicBezTo>
                <a:cubicBezTo>
                  <a:pt x="1056628" y="6043434"/>
                  <a:pt x="1020400" y="6036320"/>
                  <a:pt x="999266" y="6100347"/>
                </a:cubicBezTo>
                <a:cubicBezTo>
                  <a:pt x="1110974" y="6114575"/>
                  <a:pt x="1177395" y="6199945"/>
                  <a:pt x="1246836" y="6281757"/>
                </a:cubicBezTo>
                <a:cubicBezTo>
                  <a:pt x="1286084" y="6327999"/>
                  <a:pt x="1319295" y="6388469"/>
                  <a:pt x="1388735" y="6367127"/>
                </a:cubicBezTo>
                <a:cubicBezTo>
                  <a:pt x="1424964" y="6356456"/>
                  <a:pt x="1449118" y="6388469"/>
                  <a:pt x="1446099" y="6431153"/>
                </a:cubicBezTo>
                <a:cubicBezTo>
                  <a:pt x="1431002" y="6580550"/>
                  <a:pt x="1518558" y="6630349"/>
                  <a:pt x="1609132" y="6658805"/>
                </a:cubicBezTo>
                <a:cubicBezTo>
                  <a:pt x="1741974" y="6701489"/>
                  <a:pt x="1859720" y="6786859"/>
                  <a:pt x="1983504" y="6858000"/>
                </a:cubicBezTo>
                <a:lnTo>
                  <a:pt x="0" y="6858000"/>
                </a:ln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7D689553-E5CE-4F59-9CED-4585980E2F23}"/>
              </a:ext>
            </a:extLst>
          </p:cNvPr>
          <p:cNvGraphicFramePr>
            <a:graphicFrameLocks noGrp="1"/>
          </p:cNvGraphicFramePr>
          <p:nvPr>
            <p:ph idx="1"/>
            <p:extLst>
              <p:ext uri="{D42A27DB-BD31-4B8C-83A1-F6EECF244321}">
                <p14:modId xmlns:p14="http://schemas.microsoft.com/office/powerpoint/2010/main" val="1436444828"/>
              </p:ext>
            </p:extLst>
          </p:nvPr>
        </p:nvGraphicFramePr>
        <p:xfrm>
          <a:off x="2537927" y="662472"/>
          <a:ext cx="8304244" cy="5552074"/>
        </p:xfrm>
        <a:graphic>
          <a:graphicData uri="http://schemas.openxmlformats.org/drawingml/2006/table">
            <a:tbl>
              <a:tblPr/>
              <a:tblGrid>
                <a:gridCol w="6300519">
                  <a:extLst>
                    <a:ext uri="{9D8B030D-6E8A-4147-A177-3AD203B41FA5}">
                      <a16:colId xmlns:a16="http://schemas.microsoft.com/office/drawing/2014/main" val="1932416609"/>
                    </a:ext>
                  </a:extLst>
                </a:gridCol>
                <a:gridCol w="2003725">
                  <a:extLst>
                    <a:ext uri="{9D8B030D-6E8A-4147-A177-3AD203B41FA5}">
                      <a16:colId xmlns:a16="http://schemas.microsoft.com/office/drawing/2014/main" val="1938470696"/>
                    </a:ext>
                  </a:extLst>
                </a:gridCol>
              </a:tblGrid>
              <a:tr h="173882">
                <a:tc>
                  <a:txBody>
                    <a:bodyPr/>
                    <a:lstStyle/>
                    <a:p>
                      <a:pPr algn="l" rtl="0" fontAlgn="b">
                        <a:spcBef>
                          <a:spcPts val="0"/>
                        </a:spcBef>
                        <a:spcAft>
                          <a:spcPts val="0"/>
                        </a:spcAft>
                      </a:pPr>
                      <a:r>
                        <a:rPr lang="en-US" sz="900" b="1" i="0" u="none" strike="noStrike" dirty="0">
                          <a:effectLst/>
                          <a:latin typeface="Arial" panose="020B0604020202020204" pitchFamily="34" charset="0"/>
                        </a:rPr>
                        <a:t>Accelerated Learning Coaching &amp; Educator Support Grant</a:t>
                      </a:r>
                      <a:endParaRPr lang="en-US" sz="900" b="0" i="0" u="none" strike="noStrike" dirty="0">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32285203"/>
                  </a:ext>
                </a:extLst>
              </a:tr>
              <a:tr h="201217">
                <a:tc>
                  <a:txBody>
                    <a:bodyPr/>
                    <a:lstStyle/>
                    <a:p>
                      <a:pPr algn="l" rtl="0" fontAlgn="b">
                        <a:spcBef>
                          <a:spcPts val="0"/>
                        </a:spcBef>
                        <a:spcAft>
                          <a:spcPts val="0"/>
                        </a:spcAft>
                      </a:pPr>
                      <a:endParaRPr lang="en-US" sz="900" b="0" i="0" u="none" strike="noStrike" dirty="0">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90025023"/>
                  </a:ext>
                </a:extLst>
              </a:tr>
              <a:tr h="173882">
                <a:tc>
                  <a:txBody>
                    <a:bodyPr/>
                    <a:lstStyle/>
                    <a:p>
                      <a:pPr algn="ctr" rtl="0" fontAlgn="b">
                        <a:spcBef>
                          <a:spcPts val="0"/>
                        </a:spcBef>
                        <a:spcAft>
                          <a:spcPts val="0"/>
                        </a:spcAft>
                      </a:pPr>
                      <a:r>
                        <a:rPr lang="en-US" sz="900" b="1" i="0" u="none" strike="noStrike" dirty="0">
                          <a:effectLst/>
                          <a:latin typeface="Arial" panose="020B0604020202020204" pitchFamily="34" charset="0"/>
                        </a:rPr>
                        <a:t>Description </a:t>
                      </a:r>
                      <a:endParaRPr lang="en-US" sz="900" b="0" i="0" u="none" strike="noStrike" dirty="0">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spcBef>
                          <a:spcPts val="0"/>
                        </a:spcBef>
                        <a:spcAft>
                          <a:spcPts val="0"/>
                        </a:spcAft>
                      </a:pPr>
                      <a:r>
                        <a:rPr lang="en-US" sz="900" b="1" i="0" u="none" strike="noStrike">
                          <a:effectLst/>
                          <a:latin typeface="Arial" panose="020B0604020202020204" pitchFamily="34" charset="0"/>
                        </a:rPr>
                        <a:t>Amount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3396282"/>
                  </a:ext>
                </a:extLst>
              </a:tr>
              <a:tr h="173882">
                <a:tc>
                  <a:txBody>
                    <a:bodyPr/>
                    <a:lstStyle/>
                    <a:p>
                      <a:pPr algn="l" rtl="0" fontAlgn="b">
                        <a:spcBef>
                          <a:spcPts val="0"/>
                        </a:spcBef>
                        <a:spcAft>
                          <a:spcPts val="0"/>
                        </a:spcAft>
                      </a:pPr>
                      <a:r>
                        <a:rPr lang="en-US" sz="900" b="1" i="0" u="none" strike="noStrike">
                          <a:effectLst/>
                          <a:latin typeface="Arial" panose="020B0604020202020204" pitchFamily="34" charset="0"/>
                        </a:rPr>
                        <a:t>Grant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1" i="0" u="none" strike="noStrike">
                          <a:effectLst/>
                          <a:latin typeface="Arial" panose="020B0604020202020204" pitchFamily="34" charset="0"/>
                        </a:rPr>
                        <a:t>$685,727.00</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41017263"/>
                  </a:ext>
                </a:extLst>
              </a:tr>
              <a:tr h="310558">
                <a:tc>
                  <a:txBody>
                    <a:bodyPr/>
                    <a:lstStyle/>
                    <a:p>
                      <a:pPr algn="l" rtl="0" fontAlgn="b">
                        <a:spcBef>
                          <a:spcPts val="0"/>
                        </a:spcBef>
                        <a:spcAft>
                          <a:spcPts val="0"/>
                        </a:spcAft>
                      </a:pPr>
                      <a:r>
                        <a:rPr lang="en-US" sz="900" b="0" i="0" u="none" strike="noStrike">
                          <a:effectLst/>
                          <a:latin typeface="Arial" panose="020B0604020202020204" pitchFamily="34" charset="0"/>
                        </a:rPr>
                        <a:t>I&amp;RS Retraining for staff and building admin - waiting on quote from Stockton SRI&amp;ETTC</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-$2,000.00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67770487"/>
                  </a:ext>
                </a:extLst>
              </a:tr>
              <a:tr h="173882">
                <a:tc>
                  <a:txBody>
                    <a:bodyPr/>
                    <a:lstStyle/>
                    <a:p>
                      <a:pPr algn="l" rtl="0" fontAlgn="b">
                        <a:spcBef>
                          <a:spcPts val="0"/>
                        </a:spcBef>
                        <a:spcAft>
                          <a:spcPts val="0"/>
                        </a:spcAft>
                      </a:pPr>
                      <a:r>
                        <a:rPr lang="en-US" sz="900" b="0" i="0" u="none" strike="noStrike">
                          <a:effectLst/>
                          <a:latin typeface="Arial" panose="020B0604020202020204" pitchFamily="34" charset="0"/>
                        </a:rPr>
                        <a:t>instructional coaches (literacy, math, &amp; potentially data)</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-$680,727.00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53127668"/>
                  </a:ext>
                </a:extLst>
              </a:tr>
              <a:tr h="173882">
                <a:tc>
                  <a:txBody>
                    <a:bodyPr/>
                    <a:lstStyle/>
                    <a:p>
                      <a:pPr algn="l" rtl="0" fontAlgn="b">
                        <a:spcBef>
                          <a:spcPts val="0"/>
                        </a:spcBef>
                        <a:spcAft>
                          <a:spcPts val="0"/>
                        </a:spcAft>
                      </a:pPr>
                      <a:r>
                        <a:rPr lang="en-US" sz="900" b="0" i="0" u="none" strike="noStrike">
                          <a:effectLst/>
                          <a:latin typeface="Arial" panose="020B0604020202020204" pitchFamily="34" charset="0"/>
                        </a:rPr>
                        <a:t>additional PD as topics are identified by coaches</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-$3,000.00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828173"/>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90342937"/>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804722"/>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72837115"/>
                  </a:ext>
                </a:extLst>
              </a:tr>
              <a:tr h="310558">
                <a:tc>
                  <a:txBody>
                    <a:bodyPr/>
                    <a:lstStyle/>
                    <a:p>
                      <a:pPr algn="l" rtl="0" fontAlgn="b">
                        <a:spcBef>
                          <a:spcPts val="0"/>
                        </a:spcBef>
                        <a:spcAft>
                          <a:spcPts val="0"/>
                        </a:spcAft>
                      </a:pPr>
                      <a:r>
                        <a:rPr lang="en-US" sz="900" b="1" i="0" u="none" strike="noStrike">
                          <a:effectLst/>
                          <a:latin typeface="Arial" panose="020B0604020202020204" pitchFamily="34" charset="0"/>
                        </a:rPr>
                        <a:t>Evidence-Based Summer Learning &amp; Enrichment Activities Grant $46,752.00</a:t>
                      </a:r>
                      <a:endParaRPr lang="en-US" sz="900" b="0" i="0" u="none" strike="noStrike">
                        <a:effectLst/>
                        <a:latin typeface="Arial" panose="020B0604020202020204" pitchFamily="34" charset="0"/>
                      </a:endParaRPr>
                    </a:p>
                  </a:txBody>
                  <a:tcPr marL="14286" marR="14286" marT="9524" marB="9524" anchor="b">
                    <a:lnL w="9525" cap="flat" cmpd="sng" algn="ctr">
                      <a:solidFill>
                        <a:srgbClr val="80472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80472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88493337"/>
                  </a:ext>
                </a:extLst>
              </a:tr>
              <a:tr h="173882">
                <a:tc>
                  <a:txBody>
                    <a:bodyPr/>
                    <a:lstStyle/>
                    <a:p>
                      <a:pPr algn="ctr" rtl="0" fontAlgn="b">
                        <a:spcBef>
                          <a:spcPts val="0"/>
                        </a:spcBef>
                        <a:spcAft>
                          <a:spcPts val="0"/>
                        </a:spcAft>
                      </a:pPr>
                      <a:r>
                        <a:rPr lang="en-US" sz="900" b="1" i="0" u="none" strike="noStrike">
                          <a:effectLst/>
                          <a:latin typeface="Arial" panose="020B0604020202020204" pitchFamily="34" charset="0"/>
                        </a:rPr>
                        <a:t>Description </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spcBef>
                          <a:spcPts val="0"/>
                        </a:spcBef>
                        <a:spcAft>
                          <a:spcPts val="0"/>
                        </a:spcAft>
                      </a:pPr>
                      <a:r>
                        <a:rPr lang="en-US" sz="900" b="1" i="0" u="none" strike="noStrike">
                          <a:effectLst/>
                          <a:latin typeface="Arial" panose="020B0604020202020204" pitchFamily="34" charset="0"/>
                        </a:rPr>
                        <a:t>Amount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26055301"/>
                  </a:ext>
                </a:extLst>
              </a:tr>
              <a:tr h="173882">
                <a:tc>
                  <a:txBody>
                    <a:bodyPr/>
                    <a:lstStyle/>
                    <a:p>
                      <a:pPr algn="l" rtl="0" fontAlgn="b">
                        <a:spcBef>
                          <a:spcPts val="0"/>
                        </a:spcBef>
                        <a:spcAft>
                          <a:spcPts val="0"/>
                        </a:spcAft>
                      </a:pPr>
                      <a:r>
                        <a:rPr lang="en-US" sz="900" b="1" i="0" u="none" strike="noStrike">
                          <a:effectLst/>
                          <a:latin typeface="Arial" panose="020B0604020202020204" pitchFamily="34" charset="0"/>
                        </a:rPr>
                        <a:t>Grant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1" i="0" u="none" strike="noStrike">
                          <a:effectLst/>
                          <a:latin typeface="Arial" panose="020B0604020202020204" pitchFamily="34" charset="0"/>
                        </a:rPr>
                        <a:t>$46,752.00</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90146019"/>
                  </a:ext>
                </a:extLst>
              </a:tr>
              <a:tr h="173882">
                <a:tc>
                  <a:txBody>
                    <a:bodyPr/>
                    <a:lstStyle/>
                    <a:p>
                      <a:pPr algn="l" rtl="0" fontAlgn="b">
                        <a:spcBef>
                          <a:spcPts val="0"/>
                        </a:spcBef>
                        <a:spcAft>
                          <a:spcPts val="0"/>
                        </a:spcAft>
                      </a:pPr>
                      <a:r>
                        <a:rPr lang="en-US" sz="900" b="0" i="0" u="none" strike="noStrike">
                          <a:effectLst/>
                          <a:latin typeface="Arial" panose="020B0604020202020204" pitchFamily="34" charset="0"/>
                        </a:rPr>
                        <a:t>Supplies for programs</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-$46,752.00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56317774"/>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30999580"/>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18724227"/>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59452882"/>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7222"/>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1738711"/>
                  </a:ext>
                </a:extLst>
              </a:tr>
              <a:tr h="310558">
                <a:tc>
                  <a:txBody>
                    <a:bodyPr/>
                    <a:lstStyle/>
                    <a:p>
                      <a:pPr algn="l" rtl="0" fontAlgn="b">
                        <a:spcBef>
                          <a:spcPts val="0"/>
                        </a:spcBef>
                        <a:spcAft>
                          <a:spcPts val="0"/>
                        </a:spcAft>
                      </a:pPr>
                      <a:r>
                        <a:rPr lang="en-US" sz="900" b="1" i="0" u="none" strike="noStrike">
                          <a:effectLst/>
                          <a:latin typeface="Arial" panose="020B0604020202020204" pitchFamily="34" charset="0"/>
                        </a:rPr>
                        <a:t>Evidence-Based Comprehensive Beyond School Day Activites Grant $46,752.00</a:t>
                      </a:r>
                      <a:endParaRPr lang="en-US" sz="900" b="0" i="0" u="none" strike="noStrike">
                        <a:effectLst/>
                        <a:latin typeface="Arial" panose="020B0604020202020204" pitchFamily="34" charset="0"/>
                      </a:endParaRPr>
                    </a:p>
                  </a:txBody>
                  <a:tcPr marL="14286" marR="14286" marT="9524" marB="9524" anchor="b">
                    <a:lnL w="9525" cap="flat" cmpd="sng" algn="ctr">
                      <a:solidFill>
                        <a:srgbClr val="00722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7222"/>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33125773"/>
                  </a:ext>
                </a:extLst>
              </a:tr>
              <a:tr h="173882">
                <a:tc>
                  <a:txBody>
                    <a:bodyPr/>
                    <a:lstStyle/>
                    <a:p>
                      <a:pPr algn="ctr" rtl="0" fontAlgn="b">
                        <a:spcBef>
                          <a:spcPts val="0"/>
                        </a:spcBef>
                        <a:spcAft>
                          <a:spcPts val="0"/>
                        </a:spcAft>
                      </a:pPr>
                      <a:r>
                        <a:rPr lang="en-US" sz="900" b="1" i="0" u="none" strike="noStrike">
                          <a:effectLst/>
                          <a:latin typeface="Arial" panose="020B0604020202020204" pitchFamily="34" charset="0"/>
                        </a:rPr>
                        <a:t>Description </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spcBef>
                          <a:spcPts val="0"/>
                        </a:spcBef>
                        <a:spcAft>
                          <a:spcPts val="0"/>
                        </a:spcAft>
                      </a:pPr>
                      <a:r>
                        <a:rPr lang="en-US" sz="900" b="1" i="0" u="none" strike="noStrike">
                          <a:effectLst/>
                          <a:latin typeface="Arial" panose="020B0604020202020204" pitchFamily="34" charset="0"/>
                        </a:rPr>
                        <a:t>Amount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72190609"/>
                  </a:ext>
                </a:extLst>
              </a:tr>
              <a:tr h="173882">
                <a:tc>
                  <a:txBody>
                    <a:bodyPr/>
                    <a:lstStyle/>
                    <a:p>
                      <a:pPr algn="l" rtl="0" fontAlgn="b">
                        <a:spcBef>
                          <a:spcPts val="0"/>
                        </a:spcBef>
                        <a:spcAft>
                          <a:spcPts val="0"/>
                        </a:spcAft>
                      </a:pPr>
                      <a:r>
                        <a:rPr lang="en-US" sz="900" b="1" i="0" u="none" strike="noStrike">
                          <a:effectLst/>
                          <a:latin typeface="Arial" panose="020B0604020202020204" pitchFamily="34" charset="0"/>
                        </a:rPr>
                        <a:t>Grant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1" i="0" u="none" strike="noStrike">
                          <a:effectLst/>
                          <a:latin typeface="Arial" panose="020B0604020202020204" pitchFamily="34" charset="0"/>
                        </a:rPr>
                        <a:t>$46,752.00</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01304594"/>
                  </a:ext>
                </a:extLst>
              </a:tr>
              <a:tr h="173882">
                <a:tc>
                  <a:txBody>
                    <a:bodyPr/>
                    <a:lstStyle/>
                    <a:p>
                      <a:pPr algn="l" rtl="0" fontAlgn="b">
                        <a:spcBef>
                          <a:spcPts val="0"/>
                        </a:spcBef>
                        <a:spcAft>
                          <a:spcPts val="0"/>
                        </a:spcAft>
                      </a:pPr>
                      <a:r>
                        <a:rPr lang="en-US" sz="900" b="0" i="0" u="none" strike="noStrike">
                          <a:effectLst/>
                          <a:latin typeface="Arial" panose="020B0604020202020204" pitchFamily="34" charset="0"/>
                        </a:rPr>
                        <a:t>Supplies for programs</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-$46,752.00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6791840"/>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13050106"/>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77563250"/>
                  </a:ext>
                </a:extLst>
              </a:tr>
              <a:tr h="173882">
                <a:tc>
                  <a:txBody>
                    <a:bodyPr/>
                    <a:lstStyle/>
                    <a:p>
                      <a:pPr algn="l" rtl="0" fontAlgn="b">
                        <a:spcBef>
                          <a:spcPts val="0"/>
                        </a:spcBef>
                        <a:spcAft>
                          <a:spcPts val="0"/>
                        </a:spcAft>
                      </a:pPr>
                      <a:r>
                        <a:rPr lang="en-US" sz="900" b="1" i="0" u="none" strike="noStrike">
                          <a:effectLst/>
                          <a:latin typeface="Arial" panose="020B0604020202020204" pitchFamily="34" charset="0"/>
                        </a:rPr>
                        <a:t>MTSS Mental Health Support Staffing Grant $88,501.00</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34972821"/>
                  </a:ext>
                </a:extLst>
              </a:tr>
              <a:tr h="173882">
                <a:tc>
                  <a:txBody>
                    <a:bodyPr/>
                    <a:lstStyle/>
                    <a:p>
                      <a:pPr algn="ctr" rtl="0" fontAlgn="b">
                        <a:spcBef>
                          <a:spcPts val="0"/>
                        </a:spcBef>
                        <a:spcAft>
                          <a:spcPts val="0"/>
                        </a:spcAft>
                      </a:pPr>
                      <a:r>
                        <a:rPr lang="en-US" sz="900" b="1" i="0" u="none" strike="noStrike">
                          <a:effectLst/>
                          <a:latin typeface="Arial" panose="020B0604020202020204" pitchFamily="34" charset="0"/>
                        </a:rPr>
                        <a:t>Description </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spcBef>
                          <a:spcPts val="0"/>
                        </a:spcBef>
                        <a:spcAft>
                          <a:spcPts val="0"/>
                        </a:spcAft>
                      </a:pPr>
                      <a:r>
                        <a:rPr lang="en-US" sz="900" b="1" i="0" u="none" strike="noStrike">
                          <a:effectLst/>
                          <a:latin typeface="Arial" panose="020B0604020202020204" pitchFamily="34" charset="0"/>
                        </a:rPr>
                        <a:t>Amount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2752425"/>
                  </a:ext>
                </a:extLst>
              </a:tr>
              <a:tr h="173882">
                <a:tc>
                  <a:txBody>
                    <a:bodyPr/>
                    <a:lstStyle/>
                    <a:p>
                      <a:pPr algn="l" rtl="0" fontAlgn="b">
                        <a:spcBef>
                          <a:spcPts val="0"/>
                        </a:spcBef>
                        <a:spcAft>
                          <a:spcPts val="0"/>
                        </a:spcAft>
                      </a:pPr>
                      <a:r>
                        <a:rPr lang="en-US" sz="900" b="1" i="0" u="none" strike="noStrike">
                          <a:effectLst/>
                          <a:latin typeface="Arial" panose="020B0604020202020204" pitchFamily="34" charset="0"/>
                        </a:rPr>
                        <a:t>Grant</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1" i="0" u="none" strike="noStrike">
                          <a:effectLst/>
                          <a:latin typeface="Arial" panose="020B0604020202020204" pitchFamily="34" charset="0"/>
                        </a:rPr>
                        <a:t>$88,501.00</a:t>
                      </a: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16955742"/>
                  </a:ext>
                </a:extLst>
              </a:tr>
              <a:tr h="173882">
                <a:tc>
                  <a:txBody>
                    <a:bodyPr/>
                    <a:lstStyle/>
                    <a:p>
                      <a:pPr algn="l" rtl="0" fontAlgn="b">
                        <a:spcBef>
                          <a:spcPts val="0"/>
                        </a:spcBef>
                        <a:spcAft>
                          <a:spcPts val="0"/>
                        </a:spcAft>
                      </a:pPr>
                      <a:r>
                        <a:rPr lang="en-US" sz="900" b="0" i="0" u="none" strike="noStrike">
                          <a:effectLst/>
                          <a:latin typeface="Arial" panose="020B0604020202020204" pitchFamily="34" charset="0"/>
                        </a:rPr>
                        <a:t>Mental health supports through provider</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spcBef>
                          <a:spcPts val="0"/>
                        </a:spcBef>
                        <a:spcAft>
                          <a:spcPts val="0"/>
                        </a:spcAft>
                      </a:pPr>
                      <a:r>
                        <a:rPr lang="en-US" sz="900" b="0" i="0" u="none" strike="noStrike">
                          <a:effectLst/>
                          <a:latin typeface="Arial" panose="020B0604020202020204" pitchFamily="34" charset="0"/>
                        </a:rPr>
                        <a:t>-$88,501.00</a:t>
                      </a: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04495428"/>
                  </a:ext>
                </a:extLst>
              </a:tr>
              <a:tr h="201217">
                <a:tc>
                  <a:txBody>
                    <a:bodyPr/>
                    <a:lstStyle/>
                    <a:p>
                      <a:pPr algn="l" rtl="0" fontAlgn="b">
                        <a:spcBef>
                          <a:spcPts val="0"/>
                        </a:spcBef>
                        <a:spcAft>
                          <a:spcPts val="0"/>
                        </a:spcAft>
                      </a:pPr>
                      <a:endParaRPr lang="en-US" sz="900" b="0" i="0" u="none" strike="noStrike">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l" rtl="0" fontAlgn="b">
                        <a:spcBef>
                          <a:spcPts val="0"/>
                        </a:spcBef>
                        <a:spcAft>
                          <a:spcPts val="0"/>
                        </a:spcAft>
                      </a:pPr>
                      <a:endParaRPr lang="en-US" sz="900" b="0" i="0" u="none" strike="noStrike" dirty="0">
                        <a:effectLst/>
                        <a:latin typeface="Arial" panose="020B0604020202020204" pitchFamily="34" charset="0"/>
                      </a:endParaRPr>
                    </a:p>
                  </a:txBody>
                  <a:tcPr marL="14286" marR="14286" marT="9524" marB="95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04689848"/>
                  </a:ext>
                </a:extLst>
              </a:tr>
            </a:tbl>
          </a:graphicData>
        </a:graphic>
      </p:graphicFrame>
    </p:spTree>
    <p:extLst>
      <p:ext uri="{BB962C8B-B14F-4D97-AF65-F5344CB8AC3E}">
        <p14:creationId xmlns:p14="http://schemas.microsoft.com/office/powerpoint/2010/main" val="256629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87D9-DB79-439B-A3DC-D652FA62C893}"/>
              </a:ext>
            </a:extLst>
          </p:cNvPr>
          <p:cNvSpPr>
            <a:spLocks noGrp="1"/>
          </p:cNvSpPr>
          <p:nvPr>
            <p:ph type="title"/>
          </p:nvPr>
        </p:nvSpPr>
        <p:spPr/>
        <p:txBody>
          <a:bodyPr/>
          <a:lstStyle/>
          <a:p>
            <a:r>
              <a:rPr lang="en-US" dirty="0"/>
              <a:t>ESSER Programs</a:t>
            </a:r>
          </a:p>
        </p:txBody>
      </p:sp>
      <p:sp>
        <p:nvSpPr>
          <p:cNvPr id="3" name="Content Placeholder 2">
            <a:extLst>
              <a:ext uri="{FF2B5EF4-FFF2-40B4-BE49-F238E27FC236}">
                <a16:creationId xmlns:a16="http://schemas.microsoft.com/office/drawing/2014/main" id="{C004796F-3284-4F77-B911-35A3DF2653F5}"/>
              </a:ext>
            </a:extLst>
          </p:cNvPr>
          <p:cNvSpPr>
            <a:spLocks noGrp="1"/>
          </p:cNvSpPr>
          <p:nvPr>
            <p:ph idx="1"/>
          </p:nvPr>
        </p:nvSpPr>
        <p:spPr>
          <a:xfrm>
            <a:off x="838200" y="1602297"/>
            <a:ext cx="10515600" cy="4569903"/>
          </a:xfrm>
        </p:spPr>
        <p:txBody>
          <a:bodyPr/>
          <a:lstStyle/>
          <a:p>
            <a:pPr marL="0" indent="0">
              <a:buNone/>
            </a:pPr>
            <a:r>
              <a:rPr lang="en-US" dirty="0">
                <a:latin typeface="Arial Black" panose="020B0A04020102020204" pitchFamily="34" charset="0"/>
              </a:rPr>
              <a:t>	</a:t>
            </a:r>
            <a:r>
              <a:rPr lang="en-US" dirty="0" err="1">
                <a:latin typeface="Arial Black" panose="020B0A04020102020204" pitchFamily="34" charset="0"/>
              </a:rPr>
              <a:t>Lobee</a:t>
            </a:r>
            <a:r>
              <a:rPr lang="en-US" dirty="0">
                <a:latin typeface="Arial Black" panose="020B0A04020102020204" pitchFamily="34" charset="0"/>
              </a:rPr>
              <a:t> Learning Virtual STEM program</a:t>
            </a:r>
          </a:p>
          <a:p>
            <a:pPr lvl="1"/>
            <a:r>
              <a:rPr lang="en-US" sz="2000" dirty="0">
                <a:latin typeface="Arial Black" panose="020B0A04020102020204" pitchFamily="34" charset="0"/>
              </a:rPr>
              <a:t>1</a:t>
            </a:r>
            <a:r>
              <a:rPr lang="en-US" sz="2000" baseline="30000" dirty="0">
                <a:latin typeface="Arial Black" panose="020B0A04020102020204" pitchFamily="34" charset="0"/>
              </a:rPr>
              <a:t>st</a:t>
            </a:r>
            <a:r>
              <a:rPr lang="en-US" sz="2000" dirty="0">
                <a:latin typeface="Arial Black" panose="020B0A04020102020204" pitchFamily="34" charset="0"/>
              </a:rPr>
              <a:t> session- March 8</a:t>
            </a:r>
            <a:r>
              <a:rPr lang="en-US" sz="2000" baseline="30000" dirty="0">
                <a:latin typeface="Arial Black" panose="020B0A04020102020204" pitchFamily="34" charset="0"/>
              </a:rPr>
              <a:t>th</a:t>
            </a:r>
            <a:r>
              <a:rPr lang="en-US" sz="2000" dirty="0">
                <a:latin typeface="Arial Black" panose="020B0A04020102020204" pitchFamily="34" charset="0"/>
              </a:rPr>
              <a:t> to April 7</a:t>
            </a:r>
            <a:r>
              <a:rPr lang="en-US" sz="2000" baseline="30000" dirty="0">
                <a:latin typeface="Arial Black" panose="020B0A04020102020204" pitchFamily="34" charset="0"/>
              </a:rPr>
              <a:t>th</a:t>
            </a:r>
            <a:r>
              <a:rPr lang="en-US" sz="2000" dirty="0">
                <a:latin typeface="Arial Black" panose="020B0A04020102020204" pitchFamily="34" charset="0"/>
              </a:rPr>
              <a:t> 4:15-5:15 Tuesdays and Thursdays</a:t>
            </a:r>
          </a:p>
          <a:p>
            <a:pPr lvl="1"/>
            <a:r>
              <a:rPr lang="en-US" sz="2000" dirty="0">
                <a:latin typeface="Arial Black" panose="020B0A04020102020204" pitchFamily="34" charset="0"/>
              </a:rPr>
              <a:t>2</a:t>
            </a:r>
            <a:r>
              <a:rPr lang="en-US" sz="2000" baseline="30000" dirty="0">
                <a:latin typeface="Arial Black" panose="020B0A04020102020204" pitchFamily="34" charset="0"/>
              </a:rPr>
              <a:t>nd</a:t>
            </a:r>
            <a:r>
              <a:rPr lang="en-US" sz="2000" dirty="0">
                <a:latin typeface="Arial Black" panose="020B0A04020102020204" pitchFamily="34" charset="0"/>
              </a:rPr>
              <a:t> session- after spring break</a:t>
            </a:r>
          </a:p>
          <a:p>
            <a:pPr lvl="1"/>
            <a:r>
              <a:rPr lang="en-US" sz="2000" dirty="0">
                <a:latin typeface="Arial Black" panose="020B0A04020102020204" pitchFamily="34" charset="0"/>
              </a:rPr>
              <a:t>STEM kits sent home to 100 students</a:t>
            </a:r>
          </a:p>
          <a:p>
            <a:pPr lvl="1"/>
            <a:r>
              <a:rPr lang="en-US" sz="2000" dirty="0">
                <a:latin typeface="Arial Black" panose="020B0A04020102020204" pitchFamily="34" charset="0"/>
              </a:rPr>
              <a:t>Hands-on materials, virtual teachers, video resources</a:t>
            </a:r>
          </a:p>
          <a:p>
            <a:pPr marL="457200" lvl="1" indent="0">
              <a:buNone/>
            </a:pPr>
            <a:r>
              <a:rPr lang="en-US" sz="2800" dirty="0">
                <a:latin typeface="Arial Black" panose="020B0A04020102020204" pitchFamily="34" charset="0"/>
              </a:rPr>
              <a:t>	</a:t>
            </a:r>
          </a:p>
          <a:p>
            <a:pPr marL="457200" lvl="1" indent="0">
              <a:buNone/>
            </a:pPr>
            <a:r>
              <a:rPr lang="en-US" sz="2800" dirty="0">
                <a:latin typeface="Arial Black" panose="020B0A04020102020204" pitchFamily="34" charset="0"/>
              </a:rPr>
              <a:t>	Varsity Tutoring Program</a:t>
            </a:r>
          </a:p>
          <a:p>
            <a:pPr lvl="1"/>
            <a:r>
              <a:rPr lang="en-US" dirty="0">
                <a:latin typeface="Arial Black" panose="020B0A04020102020204" pitchFamily="34" charset="0"/>
              </a:rPr>
              <a:t>K-8 approximately 700 students signed up</a:t>
            </a:r>
          </a:p>
        </p:txBody>
      </p:sp>
    </p:spTree>
    <p:extLst>
      <p:ext uri="{BB962C8B-B14F-4D97-AF65-F5344CB8AC3E}">
        <p14:creationId xmlns:p14="http://schemas.microsoft.com/office/powerpoint/2010/main" val="21636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921BF-AB93-4DFD-9EA1-E4E39557934B}"/>
              </a:ext>
            </a:extLst>
          </p:cNvPr>
          <p:cNvSpPr>
            <a:spLocks noGrp="1"/>
          </p:cNvSpPr>
          <p:nvPr>
            <p:ph type="title"/>
          </p:nvPr>
        </p:nvSpPr>
        <p:spPr/>
        <p:txBody>
          <a:bodyPr/>
          <a:lstStyle/>
          <a:p>
            <a:r>
              <a:rPr lang="en-US" dirty="0"/>
              <a:t>Summer Bridge to Accelerate Learning</a:t>
            </a:r>
          </a:p>
        </p:txBody>
      </p:sp>
      <p:sp>
        <p:nvSpPr>
          <p:cNvPr id="3" name="Content Placeholder 2">
            <a:extLst>
              <a:ext uri="{FF2B5EF4-FFF2-40B4-BE49-F238E27FC236}">
                <a16:creationId xmlns:a16="http://schemas.microsoft.com/office/drawing/2014/main" id="{F19BE770-F5E1-492E-8906-33290AFC99F1}"/>
              </a:ext>
            </a:extLst>
          </p:cNvPr>
          <p:cNvSpPr>
            <a:spLocks noGrp="1"/>
          </p:cNvSpPr>
          <p:nvPr>
            <p:ph idx="1"/>
          </p:nvPr>
        </p:nvSpPr>
        <p:spPr/>
        <p:txBody>
          <a:bodyPr>
            <a:normAutofit fontScale="70000" lnSpcReduction="20000"/>
          </a:bodyPr>
          <a:lstStyle/>
          <a:p>
            <a:r>
              <a:rPr lang="en-US" sz="2800" dirty="0">
                <a:latin typeface="Arial Black" panose="020B0A04020102020204" pitchFamily="34" charset="0"/>
                <a:ea typeface="Arial"/>
                <a:cs typeface="Arial"/>
                <a:sym typeface="Arial"/>
              </a:rPr>
              <a:t>The Summer Bridge to Accelerate Learning program includes enrichment opportunities for students to support their social, emotional, and academic development. </a:t>
            </a:r>
          </a:p>
          <a:p>
            <a:r>
              <a:rPr lang="en-US" sz="2800" dirty="0">
                <a:latin typeface="Arial Black" panose="020B0A04020102020204" pitchFamily="34" charset="0"/>
                <a:ea typeface="Arial"/>
                <a:cs typeface="Arial"/>
                <a:sym typeface="Arial"/>
              </a:rPr>
              <a:t>Students who attend can expect to be engaged in project-based learning activities in ELA (English Language Arts), Mathematics, and STEM (Science, Technology, Engineering, and Mathematics).</a:t>
            </a:r>
          </a:p>
          <a:p>
            <a:r>
              <a:rPr lang="en-US" sz="2800" dirty="0">
                <a:latin typeface="Arial Black" panose="020B0A04020102020204" pitchFamily="34" charset="0"/>
                <a:ea typeface="Arial"/>
                <a:cs typeface="Arial"/>
                <a:sym typeface="Arial"/>
              </a:rPr>
              <a:t>Students will work collaboratively using creativity and problem-solving skills to engage with tasks designed to engage students in foundational prerequisite skills needed for success at the next grade level. </a:t>
            </a:r>
          </a:p>
          <a:p>
            <a:r>
              <a:rPr lang="en-US" sz="2800" dirty="0">
                <a:latin typeface="Arial Black" panose="020B0A04020102020204" pitchFamily="34" charset="0"/>
                <a:ea typeface="Arial"/>
                <a:cs typeface="Arial"/>
                <a:sym typeface="Arial"/>
              </a:rPr>
              <a:t>The goal of the program is to build on what students already know as a way to engage with new learning and to provide instruction in academic prerequisite skills that help students be more successful in their next grade level. </a:t>
            </a:r>
            <a:endParaRPr lang="en-US" sz="4400" dirty="0">
              <a:latin typeface="Arial Black" panose="020B0A04020102020204" pitchFamily="34" charset="0"/>
            </a:endParaRPr>
          </a:p>
          <a:p>
            <a:endParaRPr lang="en-US" dirty="0"/>
          </a:p>
        </p:txBody>
      </p:sp>
    </p:spTree>
    <p:extLst>
      <p:ext uri="{BB962C8B-B14F-4D97-AF65-F5344CB8AC3E}">
        <p14:creationId xmlns:p14="http://schemas.microsoft.com/office/powerpoint/2010/main" val="594728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7342-4991-4E1E-8A54-8E0B40F130B4}"/>
              </a:ext>
            </a:extLst>
          </p:cNvPr>
          <p:cNvSpPr>
            <a:spLocks noGrp="1"/>
          </p:cNvSpPr>
          <p:nvPr>
            <p:ph type="title"/>
          </p:nvPr>
        </p:nvSpPr>
        <p:spPr/>
        <p:txBody>
          <a:bodyPr>
            <a:normAutofit/>
          </a:bodyPr>
          <a:lstStyle/>
          <a:p>
            <a:pPr marL="0" indent="0">
              <a:buNone/>
            </a:pPr>
            <a:r>
              <a:rPr lang="en-US" sz="3600" dirty="0">
                <a:latin typeface="Arial Black" panose="020B0A04020102020204" pitchFamily="34" charset="0"/>
                <a:cs typeface="Arial" panose="020B0604020202020204" pitchFamily="34" charset="0"/>
              </a:rPr>
              <a:t>Allowable under ESSER I, ESSER II, and ARP ESSER III</a:t>
            </a:r>
          </a:p>
        </p:txBody>
      </p:sp>
      <p:sp>
        <p:nvSpPr>
          <p:cNvPr id="3" name="Content Placeholder 2">
            <a:extLst>
              <a:ext uri="{FF2B5EF4-FFF2-40B4-BE49-F238E27FC236}">
                <a16:creationId xmlns:a16="http://schemas.microsoft.com/office/drawing/2014/main" id="{94310C95-8454-4238-A2FE-B7E6DA2D9360}"/>
              </a:ext>
            </a:extLst>
          </p:cNvPr>
          <p:cNvSpPr>
            <a:spLocks noGrp="1"/>
          </p:cNvSpPr>
          <p:nvPr>
            <p:ph idx="1"/>
          </p:nvPr>
        </p:nvSpPr>
        <p:spPr>
          <a:xfrm>
            <a:off x="838200" y="1551963"/>
            <a:ext cx="10515600" cy="5050173"/>
          </a:xfrm>
        </p:spPr>
        <p:txBody>
          <a:bodyPr>
            <a:normAutofit lnSpcReduction="10000"/>
          </a:bodyPr>
          <a:lstStyle/>
          <a:p>
            <a:r>
              <a:rPr lang="en-US" sz="1400" dirty="0">
                <a:latin typeface="Arial Black" panose="020B0A04020102020204" pitchFamily="34" charset="0"/>
                <a:cs typeface="Arial" panose="020B0604020202020204" pitchFamily="34" charset="0"/>
              </a:rPr>
              <a:t>Anything authorized by ESSA, IDEA, AEFLA, Perkins, and McKinney-Vento</a:t>
            </a:r>
          </a:p>
          <a:p>
            <a:r>
              <a:rPr lang="en-US" sz="1400" dirty="0">
                <a:latin typeface="Arial Black" panose="020B0A04020102020204" pitchFamily="34" charset="0"/>
                <a:cs typeface="Arial" panose="020B0604020202020204" pitchFamily="34" charset="0"/>
              </a:rPr>
              <a:t>Coordination of COVID preparedness and response efforts</a:t>
            </a:r>
          </a:p>
          <a:p>
            <a:r>
              <a:rPr lang="en-US" sz="1400" dirty="0">
                <a:latin typeface="Arial Black" panose="020B0A04020102020204" pitchFamily="34" charset="0"/>
                <a:cs typeface="Arial" panose="020B0604020202020204" pitchFamily="34" charset="0"/>
              </a:rPr>
              <a:t>Activities for low-income, SWD, EL, racial and ethnic minorities, homeless, and foster </a:t>
            </a:r>
          </a:p>
          <a:p>
            <a:r>
              <a:rPr lang="en-US" sz="1400" dirty="0">
                <a:latin typeface="Arial Black" panose="020B0A04020102020204" pitchFamily="34" charset="0"/>
                <a:cs typeface="Arial" panose="020B0604020202020204" pitchFamily="34" charset="0"/>
              </a:rPr>
              <a:t>Developing and implementing procedures and systems</a:t>
            </a:r>
          </a:p>
          <a:p>
            <a:r>
              <a:rPr lang="en-US" sz="1400" dirty="0">
                <a:latin typeface="Arial Black" panose="020B0A04020102020204" pitchFamily="34" charset="0"/>
                <a:cs typeface="Arial" panose="020B0604020202020204" pitchFamily="34" charset="0"/>
              </a:rPr>
              <a:t>Training and PD on minimizing spread of infectious diseases </a:t>
            </a:r>
          </a:p>
          <a:p>
            <a:r>
              <a:rPr lang="en-US" sz="1400" dirty="0">
                <a:latin typeface="Arial Black" panose="020B0A04020102020204" pitchFamily="34" charset="0"/>
                <a:cs typeface="Arial" panose="020B0604020202020204" pitchFamily="34" charset="0"/>
              </a:rPr>
              <a:t>Purchasing supplies to sanitize and clean Planning for, coordinating, and implementing activities, incl. meals </a:t>
            </a:r>
          </a:p>
          <a:p>
            <a:r>
              <a:rPr lang="en-US" sz="1400" dirty="0">
                <a:latin typeface="Arial Black" panose="020B0A04020102020204" pitchFamily="34" charset="0"/>
                <a:cs typeface="Arial" panose="020B0604020202020204" pitchFamily="34" charset="0"/>
              </a:rPr>
              <a:t>Technology for students and staff </a:t>
            </a:r>
          </a:p>
          <a:p>
            <a:r>
              <a:rPr lang="en-US" sz="1400" dirty="0">
                <a:latin typeface="Arial Black" panose="020B0A04020102020204" pitchFamily="34" charset="0"/>
                <a:cs typeface="Arial" panose="020B0604020202020204" pitchFamily="34" charset="0"/>
              </a:rPr>
              <a:t>Mental health services and supports </a:t>
            </a:r>
          </a:p>
          <a:p>
            <a:r>
              <a:rPr lang="en-US" sz="1400" dirty="0">
                <a:latin typeface="Arial Black" panose="020B0A04020102020204" pitchFamily="34" charset="0"/>
                <a:cs typeface="Arial" panose="020B0604020202020204" pitchFamily="34" charset="0"/>
              </a:rPr>
              <a:t>Summer learning and supplemental afterschool programs </a:t>
            </a:r>
          </a:p>
          <a:p>
            <a:r>
              <a:rPr lang="en-US" sz="1400" dirty="0">
                <a:latin typeface="Arial Black" panose="020B0A04020102020204" pitchFamily="34" charset="0"/>
                <a:cs typeface="Arial" panose="020B0604020202020204" pitchFamily="34" charset="0"/>
              </a:rPr>
              <a:t>Providing principals with resources necessary to address individual needs of schools</a:t>
            </a:r>
          </a:p>
          <a:p>
            <a:r>
              <a:rPr lang="en-US" sz="1400" dirty="0">
                <a:latin typeface="Arial Black" panose="020B0A04020102020204" pitchFamily="34" charset="0"/>
                <a:cs typeface="Arial" panose="020B0604020202020204" pitchFamily="34" charset="0"/>
              </a:rPr>
              <a:t>Implementing public health protocols </a:t>
            </a:r>
          </a:p>
          <a:p>
            <a:r>
              <a:rPr lang="en-US" sz="1400" dirty="0">
                <a:latin typeface="Arial Black" panose="020B0A04020102020204" pitchFamily="34" charset="0"/>
                <a:cs typeface="Arial" panose="020B0604020202020204" pitchFamily="34" charset="0"/>
              </a:rPr>
              <a:t>Addressing learning loss (assessments, evidence-based activities, parents, attendance) </a:t>
            </a:r>
          </a:p>
          <a:p>
            <a:r>
              <a:rPr lang="en-US" sz="1400" dirty="0">
                <a:latin typeface="Arial Black" panose="020B0A04020102020204" pitchFamily="34" charset="0"/>
                <a:cs typeface="Arial" panose="020B0604020202020204" pitchFamily="34" charset="0"/>
              </a:rPr>
              <a:t>School facility repairs to reduce risk of virus transmission </a:t>
            </a:r>
          </a:p>
          <a:p>
            <a:r>
              <a:rPr lang="en-US" sz="1400" dirty="0">
                <a:latin typeface="Arial Black" panose="020B0A04020102020204" pitchFamily="34" charset="0"/>
                <a:cs typeface="Arial" panose="020B0604020202020204" pitchFamily="34" charset="0"/>
              </a:rPr>
              <a:t>Air quality improvements </a:t>
            </a:r>
          </a:p>
          <a:p>
            <a:r>
              <a:rPr lang="en-US" sz="1400" dirty="0">
                <a:latin typeface="Arial Black" panose="020B0A04020102020204" pitchFamily="34" charset="0"/>
                <a:cs typeface="Arial" panose="020B0604020202020204" pitchFamily="34" charset="0"/>
              </a:rPr>
              <a:t>Other activities that are necessary to maintain operation and keep staff employed</a:t>
            </a:r>
          </a:p>
        </p:txBody>
      </p:sp>
    </p:spTree>
    <p:extLst>
      <p:ext uri="{BB962C8B-B14F-4D97-AF65-F5344CB8AC3E}">
        <p14:creationId xmlns:p14="http://schemas.microsoft.com/office/powerpoint/2010/main" val="101791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C7A4-C19F-4967-A762-D3C6A8BED296}"/>
              </a:ext>
            </a:extLst>
          </p:cNvPr>
          <p:cNvSpPr>
            <a:spLocks noGrp="1"/>
          </p:cNvSpPr>
          <p:nvPr>
            <p:ph type="title"/>
          </p:nvPr>
        </p:nvSpPr>
        <p:spPr/>
        <p:txBody>
          <a:bodyPr/>
          <a:lstStyle/>
          <a:p>
            <a:r>
              <a:rPr lang="en-US" dirty="0"/>
              <a:t>Project Period</a:t>
            </a:r>
          </a:p>
        </p:txBody>
      </p:sp>
      <p:sp>
        <p:nvSpPr>
          <p:cNvPr id="3" name="Content Placeholder 2">
            <a:extLst>
              <a:ext uri="{FF2B5EF4-FFF2-40B4-BE49-F238E27FC236}">
                <a16:creationId xmlns:a16="http://schemas.microsoft.com/office/drawing/2014/main" id="{45A867AE-C4E3-4EB7-A419-4CD704B42B24}"/>
              </a:ext>
            </a:extLst>
          </p:cNvPr>
          <p:cNvSpPr>
            <a:spLocks noGrp="1"/>
          </p:cNvSpPr>
          <p:nvPr>
            <p:ph idx="1"/>
          </p:nvPr>
        </p:nvSpPr>
        <p:spPr/>
        <p:txBody>
          <a:bodyPr/>
          <a:lstStyle/>
          <a:p>
            <a:r>
              <a:rPr lang="en-US" dirty="0">
                <a:latin typeface="Arial Black" panose="020B0A04020102020204" pitchFamily="34" charset="0"/>
              </a:rPr>
              <a:t>ESSER I, II and III (ARP ESSER) may be used for pre-award costs dating back to March 13, 2020, when the public emergency was declared. Funds are available for obligation: </a:t>
            </a:r>
          </a:p>
          <a:p>
            <a:pPr marL="0" indent="0">
              <a:buNone/>
            </a:pPr>
            <a:r>
              <a:rPr lang="en-US" dirty="0">
                <a:latin typeface="Arial Black" panose="020B0A04020102020204" pitchFamily="34" charset="0"/>
              </a:rPr>
              <a:t>	•ESSER I through September 30, 2022. </a:t>
            </a:r>
          </a:p>
          <a:p>
            <a:pPr marL="0" indent="0">
              <a:buNone/>
            </a:pPr>
            <a:r>
              <a:rPr lang="en-US" dirty="0">
                <a:latin typeface="Arial Black" panose="020B0A04020102020204" pitchFamily="34" charset="0"/>
              </a:rPr>
              <a:t>	•ESSER II through September 30, 2023. </a:t>
            </a:r>
          </a:p>
          <a:p>
            <a:pPr marL="0" indent="0">
              <a:buNone/>
            </a:pPr>
            <a:r>
              <a:rPr lang="en-US" dirty="0">
                <a:latin typeface="Arial Black" panose="020B0A04020102020204" pitchFamily="34" charset="0"/>
              </a:rPr>
              <a:t>	•ESSER III through September 30, 2024. </a:t>
            </a:r>
          </a:p>
        </p:txBody>
      </p:sp>
    </p:spTree>
    <p:extLst>
      <p:ext uri="{BB962C8B-B14F-4D97-AF65-F5344CB8AC3E}">
        <p14:creationId xmlns:p14="http://schemas.microsoft.com/office/powerpoint/2010/main" val="392507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2BC0-9823-473D-B0F7-980DF9A7906D}"/>
              </a:ext>
            </a:extLst>
          </p:cNvPr>
          <p:cNvSpPr>
            <a:spLocks noGrp="1"/>
          </p:cNvSpPr>
          <p:nvPr>
            <p:ph type="title"/>
          </p:nvPr>
        </p:nvSpPr>
        <p:spPr/>
        <p:txBody>
          <a:bodyPr/>
          <a:lstStyle/>
          <a:p>
            <a:r>
              <a:rPr lang="en-US" dirty="0"/>
              <a:t>ALLOCATIONS</a:t>
            </a:r>
          </a:p>
        </p:txBody>
      </p:sp>
      <p:sp>
        <p:nvSpPr>
          <p:cNvPr id="3" name="Content Placeholder 2">
            <a:extLst>
              <a:ext uri="{FF2B5EF4-FFF2-40B4-BE49-F238E27FC236}">
                <a16:creationId xmlns:a16="http://schemas.microsoft.com/office/drawing/2014/main" id="{C0FFA05A-C977-433D-865E-FACC23CF443B}"/>
              </a:ext>
            </a:extLst>
          </p:cNvPr>
          <p:cNvSpPr>
            <a:spLocks noGrp="1"/>
          </p:cNvSpPr>
          <p:nvPr>
            <p:ph idx="1"/>
          </p:nvPr>
        </p:nvSpPr>
        <p:spPr>
          <a:xfrm>
            <a:off x="838200" y="1577129"/>
            <a:ext cx="10515600" cy="4915745"/>
          </a:xfrm>
        </p:spPr>
        <p:txBody>
          <a:bodyPr>
            <a:normAutofit lnSpcReduction="10000"/>
          </a:bodyPr>
          <a:lstStyle/>
          <a:p>
            <a:pPr marL="0" indent="0">
              <a:buNone/>
            </a:pPr>
            <a:r>
              <a:rPr lang="en-US" dirty="0">
                <a:latin typeface="Arial Black" panose="020B0A04020102020204" pitchFamily="34" charset="0"/>
              </a:rPr>
              <a:t>ESSER I- $762,531 Non-Public- $34,834</a:t>
            </a:r>
          </a:p>
          <a:p>
            <a:pPr marL="0" indent="0">
              <a:buNone/>
            </a:pPr>
            <a:r>
              <a:rPr lang="en-US" dirty="0">
                <a:latin typeface="Arial Black" panose="020B0A04020102020204" pitchFamily="34" charset="0"/>
              </a:rPr>
              <a:t>ESSER II- $3,209,486</a:t>
            </a:r>
          </a:p>
          <a:p>
            <a:pPr lvl="1"/>
            <a:r>
              <a:rPr lang="en-US" sz="2000" dirty="0">
                <a:latin typeface="Arial Black" panose="020B0A04020102020204" pitchFamily="34" charset="0"/>
              </a:rPr>
              <a:t>CRRSA-ESSER II- $2,973,652 </a:t>
            </a:r>
          </a:p>
          <a:p>
            <a:pPr lvl="1"/>
            <a:r>
              <a:rPr lang="en-US" sz="2000" dirty="0">
                <a:latin typeface="Arial Black" panose="020B0A04020102020204" pitchFamily="34" charset="0"/>
              </a:rPr>
              <a:t>Learning Acceleration- $190,834</a:t>
            </a:r>
          </a:p>
          <a:p>
            <a:pPr lvl="1"/>
            <a:r>
              <a:rPr lang="en-US" sz="2000" dirty="0">
                <a:latin typeface="Arial Black" panose="020B0A04020102020204" pitchFamily="34" charset="0"/>
              </a:rPr>
              <a:t>Mental Health-</a:t>
            </a:r>
            <a:r>
              <a:rPr lang="en-US" sz="2000">
                <a:latin typeface="Arial Black" panose="020B0A04020102020204" pitchFamily="34" charset="0"/>
              </a:rPr>
              <a:t>$45,000</a:t>
            </a:r>
            <a:endParaRPr lang="en-US" sz="2000" dirty="0">
              <a:latin typeface="Arial Black" panose="020B0A04020102020204" pitchFamily="34" charset="0"/>
            </a:endParaRPr>
          </a:p>
          <a:p>
            <a:pPr marL="0" indent="0">
              <a:buNone/>
            </a:pPr>
            <a:r>
              <a:rPr lang="en-US" dirty="0">
                <a:latin typeface="Arial Black" panose="020B0A04020102020204" pitchFamily="34" charset="0"/>
              </a:rPr>
              <a:t>ARP ESSER-$7,550,824</a:t>
            </a:r>
          </a:p>
          <a:p>
            <a:pPr lvl="1"/>
            <a:r>
              <a:rPr lang="en-US" sz="2000" dirty="0">
                <a:latin typeface="Arial Black" panose="020B0A04020102020204" pitchFamily="34" charset="0"/>
              </a:rPr>
              <a:t>ESSER- $6,683,092</a:t>
            </a:r>
          </a:p>
          <a:p>
            <a:pPr lvl="1"/>
            <a:r>
              <a:rPr lang="en-US" sz="2000" dirty="0">
                <a:latin typeface="Arial Black" panose="020B0A04020102020204" pitchFamily="34" charset="0"/>
              </a:rPr>
              <a:t>Accelerated Learning Coaching &amp; Educator Support Grant-$685,727</a:t>
            </a:r>
          </a:p>
          <a:p>
            <a:pPr lvl="1"/>
            <a:r>
              <a:rPr lang="en-US" sz="2000" dirty="0">
                <a:latin typeface="Arial Black" panose="020B0A04020102020204" pitchFamily="34" charset="0"/>
              </a:rPr>
              <a:t>Evidence-Based Summer Learning and Enrichment Activities Grant-$46,752</a:t>
            </a:r>
          </a:p>
          <a:p>
            <a:pPr lvl="1"/>
            <a:r>
              <a:rPr lang="en-US" sz="2000" dirty="0">
                <a:latin typeface="Arial Black" panose="020B0A04020102020204" pitchFamily="34" charset="0"/>
              </a:rPr>
              <a:t>Evidence-Based Comprehensive Beyond the School Day Activities Grant-$46,752</a:t>
            </a:r>
          </a:p>
          <a:p>
            <a:pPr lvl="1"/>
            <a:r>
              <a:rPr lang="en-US" sz="2000" dirty="0">
                <a:latin typeface="Arial Black" panose="020B0A04020102020204" pitchFamily="34" charset="0"/>
              </a:rPr>
              <a:t>NJTSS Mental health Support Staffing Grant- $88,501</a:t>
            </a:r>
          </a:p>
          <a:p>
            <a:pPr lvl="1"/>
            <a:endParaRPr lang="en-US" sz="2000" dirty="0"/>
          </a:p>
          <a:p>
            <a:pPr lvl="1"/>
            <a:endParaRPr lang="en-US" dirty="0"/>
          </a:p>
          <a:p>
            <a:endParaRPr lang="en-US" dirty="0"/>
          </a:p>
        </p:txBody>
      </p:sp>
    </p:spTree>
    <p:extLst>
      <p:ext uri="{BB962C8B-B14F-4D97-AF65-F5344CB8AC3E}">
        <p14:creationId xmlns:p14="http://schemas.microsoft.com/office/powerpoint/2010/main" val="243811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3D000-68EB-47C0-9D2B-C197E1130573}"/>
              </a:ext>
            </a:extLst>
          </p:cNvPr>
          <p:cNvSpPr>
            <a:spLocks noGrp="1"/>
          </p:cNvSpPr>
          <p:nvPr>
            <p:ph type="title"/>
          </p:nvPr>
        </p:nvSpPr>
        <p:spPr/>
        <p:txBody>
          <a:bodyPr/>
          <a:lstStyle/>
          <a:p>
            <a:r>
              <a:rPr lang="en-US" dirty="0"/>
              <a:t>ESSER I (CARES FUNDS)</a:t>
            </a:r>
          </a:p>
        </p:txBody>
      </p:sp>
      <p:sp>
        <p:nvSpPr>
          <p:cNvPr id="3" name="Content Placeholder 2">
            <a:extLst>
              <a:ext uri="{FF2B5EF4-FFF2-40B4-BE49-F238E27FC236}">
                <a16:creationId xmlns:a16="http://schemas.microsoft.com/office/drawing/2014/main" id="{83B235DF-DC48-4558-97B9-D7BD49F2AC27}"/>
              </a:ext>
            </a:extLst>
          </p:cNvPr>
          <p:cNvSpPr>
            <a:spLocks noGrp="1"/>
          </p:cNvSpPr>
          <p:nvPr>
            <p:ph idx="1"/>
          </p:nvPr>
        </p:nvSpPr>
        <p:spPr/>
        <p:txBody>
          <a:bodyPr>
            <a:normAutofit lnSpcReduction="10000"/>
          </a:bodyPr>
          <a:lstStyle/>
          <a:p>
            <a:r>
              <a:rPr lang="en-US" dirty="0">
                <a:latin typeface="Arial Black" panose="020B0A04020102020204" pitchFamily="34" charset="0"/>
              </a:rPr>
              <a:t>Purchase </a:t>
            </a:r>
            <a:r>
              <a:rPr lang="en-US" dirty="0" err="1">
                <a:latin typeface="Arial Black" panose="020B0A04020102020204" pitchFamily="34" charset="0"/>
              </a:rPr>
              <a:t>chromebooks</a:t>
            </a:r>
            <a:r>
              <a:rPr lang="en-US" dirty="0">
                <a:latin typeface="Arial Black" panose="020B0A04020102020204" pitchFamily="34" charset="0"/>
              </a:rPr>
              <a:t> to expand the 1:1 initiative in our district along with </a:t>
            </a:r>
            <a:r>
              <a:rPr lang="en-US" dirty="0" err="1">
                <a:latin typeface="Arial Black" panose="020B0A04020102020204" pitchFamily="34" charset="0"/>
              </a:rPr>
              <a:t>GoGuardian</a:t>
            </a:r>
            <a:r>
              <a:rPr lang="en-US" dirty="0">
                <a:latin typeface="Arial Black" panose="020B0A04020102020204" pitchFamily="34" charset="0"/>
              </a:rPr>
              <a:t> software. Purchase </a:t>
            </a:r>
            <a:r>
              <a:rPr lang="en-US" dirty="0" err="1">
                <a:latin typeface="Arial Black" panose="020B0A04020102020204" pitchFamily="34" charset="0"/>
              </a:rPr>
              <a:t>chromebooks</a:t>
            </a:r>
            <a:r>
              <a:rPr lang="en-US" dirty="0">
                <a:latin typeface="Arial Black" panose="020B0A04020102020204" pitchFamily="34" charset="0"/>
              </a:rPr>
              <a:t> for St. Michael’s School.</a:t>
            </a:r>
          </a:p>
          <a:p>
            <a:r>
              <a:rPr lang="en-US" dirty="0">
                <a:latin typeface="Arial Black" panose="020B0A04020102020204" pitchFamily="34" charset="0"/>
              </a:rPr>
              <a:t>Provide laptops for classroom teachers to use for virtual and hybrid learning.</a:t>
            </a:r>
          </a:p>
          <a:p>
            <a:r>
              <a:rPr lang="en-US" dirty="0">
                <a:latin typeface="Arial Black" panose="020B0A04020102020204" pitchFamily="34" charset="0"/>
              </a:rPr>
              <a:t>Purchase supplies to clean and disinfect all of the school buildings, including St. Michael’s School.</a:t>
            </a:r>
          </a:p>
          <a:p>
            <a:r>
              <a:rPr lang="en-US" dirty="0">
                <a:latin typeface="Arial Black" panose="020B0A04020102020204" pitchFamily="34" charset="0"/>
              </a:rPr>
              <a:t>Provide Professional development for teachers in order to enhance remote/virtual learning. </a:t>
            </a:r>
          </a:p>
        </p:txBody>
      </p:sp>
    </p:spTree>
    <p:extLst>
      <p:ext uri="{BB962C8B-B14F-4D97-AF65-F5344CB8AC3E}">
        <p14:creationId xmlns:p14="http://schemas.microsoft.com/office/powerpoint/2010/main" val="110527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A4FC-1728-448A-A7C0-568CE4F596ED}"/>
              </a:ext>
            </a:extLst>
          </p:cNvPr>
          <p:cNvSpPr>
            <a:spLocks noGrp="1"/>
          </p:cNvSpPr>
          <p:nvPr>
            <p:ph type="title"/>
          </p:nvPr>
        </p:nvSpPr>
        <p:spPr/>
        <p:txBody>
          <a:bodyPr/>
          <a:lstStyle/>
          <a:p>
            <a:r>
              <a:rPr lang="en-US" dirty="0"/>
              <a:t>ESSER II</a:t>
            </a:r>
          </a:p>
        </p:txBody>
      </p:sp>
      <p:sp>
        <p:nvSpPr>
          <p:cNvPr id="3" name="Content Placeholder 2">
            <a:extLst>
              <a:ext uri="{FF2B5EF4-FFF2-40B4-BE49-F238E27FC236}">
                <a16:creationId xmlns:a16="http://schemas.microsoft.com/office/drawing/2014/main" id="{811CC87E-8916-4A34-BEF3-873459C01E46}"/>
              </a:ext>
            </a:extLst>
          </p:cNvPr>
          <p:cNvSpPr>
            <a:spLocks noGrp="1"/>
          </p:cNvSpPr>
          <p:nvPr>
            <p:ph idx="1"/>
          </p:nvPr>
        </p:nvSpPr>
        <p:spPr/>
        <p:txBody>
          <a:bodyPr>
            <a:normAutofit/>
          </a:bodyPr>
          <a:lstStyle/>
          <a:p>
            <a:pPr marL="0" indent="0" algn="ctr">
              <a:buNone/>
            </a:pPr>
            <a:r>
              <a:rPr lang="en-US" b="1" dirty="0">
                <a:latin typeface="Arial Black" panose="020B0A04020102020204" pitchFamily="34" charset="0"/>
              </a:rPr>
              <a:t>ESSER II funds- </a:t>
            </a:r>
            <a:r>
              <a:rPr lang="en-US" sz="2000" b="1" dirty="0">
                <a:effectLst/>
                <a:latin typeface="Arial Black" panose="020B0A04020102020204" pitchFamily="34" charset="0"/>
                <a:ea typeface="Times New Roman" panose="02020603050405020304" pitchFamily="18" charset="0"/>
              </a:rPr>
              <a:t>$2,973,652</a:t>
            </a:r>
          </a:p>
          <a:p>
            <a:pPr marL="0" indent="0" algn="ctr">
              <a:buNone/>
            </a:pPr>
            <a:r>
              <a:rPr lang="en-US" sz="1400" b="0" i="0" dirty="0">
                <a:solidFill>
                  <a:srgbClr val="212529"/>
                </a:solidFill>
                <a:effectLst/>
                <a:latin typeface="Arial Black" panose="020B0A04020102020204" pitchFamily="34" charset="0"/>
              </a:rPr>
              <a:t>The purpose of the additional funding is to provide direct money to LEAs to assist in safely reopening schools, measuring and effectively addressing significant learning loss, and taking other actions to respond to the impact of COVID-19 on educators, students, and families.</a:t>
            </a:r>
            <a:endParaRPr lang="en-US" sz="1400" b="1" dirty="0">
              <a:effectLst/>
              <a:latin typeface="Arial Black" panose="020B0A04020102020204" pitchFamily="34" charset="0"/>
              <a:ea typeface="Times New Roman" panose="02020603050405020304" pitchFamily="18" charset="0"/>
            </a:endParaRPr>
          </a:p>
          <a:p>
            <a:pPr marL="0" indent="0">
              <a:buNone/>
            </a:pPr>
            <a:r>
              <a:rPr lang="en-US" sz="1400" b="1" dirty="0">
                <a:latin typeface="Arial Black" panose="020B0A04020102020204" pitchFamily="34" charset="0"/>
                <a:ea typeface="Times New Roman" panose="02020603050405020304" pitchFamily="18" charset="0"/>
              </a:rPr>
              <a:t>Allowable uses- in addition to the 12 authorized uses in the CARES ESSER I with a distinct emphasis on the following additional uses:</a:t>
            </a:r>
          </a:p>
          <a:p>
            <a:pPr>
              <a:buFont typeface="Wingdings" panose="05000000000000000000" pitchFamily="2" charset="2"/>
              <a:buChar char="ü"/>
            </a:pPr>
            <a:r>
              <a:rPr lang="en-US" sz="1400" b="0" i="0" u="none" strike="noStrike" baseline="0" dirty="0">
                <a:solidFill>
                  <a:srgbClr val="000000"/>
                </a:solidFill>
                <a:latin typeface="Arial Black" panose="020B0A04020102020204" pitchFamily="34" charset="0"/>
              </a:rPr>
              <a:t>Addressing student learning loss, to include administering and using high-quality assessments that are valid and reliable to accurately assess students’ academic progress; </a:t>
            </a:r>
          </a:p>
          <a:p>
            <a:pPr>
              <a:buFont typeface="Wingdings" panose="05000000000000000000" pitchFamily="2" charset="2"/>
              <a:buChar char="ü"/>
            </a:pPr>
            <a:r>
              <a:rPr lang="en-US" sz="1400" b="0" i="0" u="none" strike="noStrike" baseline="0" dirty="0">
                <a:solidFill>
                  <a:srgbClr val="000000"/>
                </a:solidFill>
                <a:latin typeface="Arial Black" panose="020B0A04020102020204" pitchFamily="34" charset="0"/>
              </a:rPr>
              <a:t>School facility repairs and improvement to enable operations of schools to reduce the risk of virus transmission and exposure to environmental health hazards; and </a:t>
            </a:r>
          </a:p>
          <a:p>
            <a:pPr>
              <a:buFont typeface="Wingdings" panose="05000000000000000000" pitchFamily="2" charset="2"/>
              <a:buChar char="ü"/>
            </a:pPr>
            <a:r>
              <a:rPr lang="en-US" sz="1400" b="0" i="0" u="none" strike="noStrike" baseline="0" dirty="0">
                <a:solidFill>
                  <a:srgbClr val="000000"/>
                </a:solidFill>
                <a:latin typeface="Arial Black" panose="020B0A04020102020204" pitchFamily="34" charset="0"/>
              </a:rPr>
              <a:t>Projects to improve indoor air quality in school facilities, including HVAC, window, and door repair, replacement, and/or upgrading. </a:t>
            </a:r>
            <a:endParaRPr lang="en-US" sz="1400" b="1" dirty="0">
              <a:effectLst/>
              <a:latin typeface="Arial Black" panose="020B0A04020102020204" pitchFamily="34" charset="0"/>
              <a:ea typeface="Times New Roman" panose="02020603050405020304" pitchFamily="18" charset="0"/>
            </a:endParaRPr>
          </a:p>
          <a:p>
            <a:pPr lvl="1">
              <a:buFont typeface="Wingdings" panose="05000000000000000000" pitchFamily="2" charset="2"/>
              <a:buChar char="v"/>
            </a:pPr>
            <a:endParaRPr lang="en-US" sz="1600" b="1" dirty="0">
              <a:effectLst/>
              <a:ea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31580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1725-1027-40AC-845C-0ACC12D68B99}"/>
              </a:ext>
            </a:extLst>
          </p:cNvPr>
          <p:cNvSpPr>
            <a:spLocks noGrp="1"/>
          </p:cNvSpPr>
          <p:nvPr>
            <p:ph type="title"/>
          </p:nvPr>
        </p:nvSpPr>
        <p:spPr/>
        <p:txBody>
          <a:bodyPr/>
          <a:lstStyle/>
          <a:p>
            <a:r>
              <a:rPr lang="en-US" dirty="0"/>
              <a:t>ESSER II EXPENDITURES</a:t>
            </a:r>
          </a:p>
        </p:txBody>
      </p:sp>
      <p:sp>
        <p:nvSpPr>
          <p:cNvPr id="3" name="Content Placeholder 2">
            <a:extLst>
              <a:ext uri="{FF2B5EF4-FFF2-40B4-BE49-F238E27FC236}">
                <a16:creationId xmlns:a16="http://schemas.microsoft.com/office/drawing/2014/main" id="{A4F0BEF0-3767-4D09-8AC2-B863002846F1}"/>
              </a:ext>
            </a:extLst>
          </p:cNvPr>
          <p:cNvSpPr>
            <a:spLocks noGrp="1"/>
          </p:cNvSpPr>
          <p:nvPr>
            <p:ph idx="1"/>
          </p:nvPr>
        </p:nvSpPr>
        <p:spPr/>
        <p:txBody>
          <a:bodyPr>
            <a:normAutofit/>
          </a:bodyPr>
          <a:lstStyle/>
          <a:p>
            <a:r>
              <a:rPr lang="en-US" sz="2400" dirty="0">
                <a:latin typeface="Arial Black" panose="020B0A04020102020204" pitchFamily="34" charset="0"/>
              </a:rPr>
              <a:t>Salaries &amp; Benefits for summer programs &amp; extended day programs- $134,024</a:t>
            </a:r>
          </a:p>
          <a:p>
            <a:r>
              <a:rPr lang="en-US" sz="2400" dirty="0">
                <a:latin typeface="Arial Black" panose="020B0A04020102020204" pitchFamily="34" charset="0"/>
              </a:rPr>
              <a:t>Instructional supplies, software licenses, summer learning supplies, </a:t>
            </a:r>
            <a:r>
              <a:rPr lang="en-US" sz="2400" dirty="0" err="1">
                <a:latin typeface="Arial Black" panose="020B0A04020102020204" pitchFamily="34" charset="0"/>
              </a:rPr>
              <a:t>i</a:t>
            </a:r>
            <a:r>
              <a:rPr lang="en-US" sz="2400" dirty="0">
                <a:latin typeface="Arial Black" panose="020B0A04020102020204" pitchFamily="34" charset="0"/>
              </a:rPr>
              <a:t>-Ready diagnostic &amp; instructional licenses- $473,502</a:t>
            </a:r>
          </a:p>
          <a:p>
            <a:r>
              <a:rPr lang="en-US" sz="2400" dirty="0">
                <a:latin typeface="Arial Black" panose="020B0A04020102020204" pitchFamily="34" charset="0"/>
              </a:rPr>
              <a:t>Buildings- District wide Aluminum Window Reconstruction. Replace and repair HVAC systems - $2,230,240</a:t>
            </a:r>
          </a:p>
          <a:p>
            <a:r>
              <a:rPr lang="en-US" sz="2400" dirty="0">
                <a:latin typeface="Arial Black" panose="020B0A04020102020204" pitchFamily="34" charset="0"/>
              </a:rPr>
              <a:t>PD for teachers on data analysis and intervention strategies, CAR and Data Coaches-$135,886</a:t>
            </a:r>
          </a:p>
        </p:txBody>
      </p:sp>
    </p:spTree>
    <p:extLst>
      <p:ext uri="{BB962C8B-B14F-4D97-AF65-F5344CB8AC3E}">
        <p14:creationId xmlns:p14="http://schemas.microsoft.com/office/powerpoint/2010/main" val="409224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CCA2-335C-4A81-B108-59A57D41F53E}"/>
              </a:ext>
            </a:extLst>
          </p:cNvPr>
          <p:cNvSpPr>
            <a:spLocks noGrp="1"/>
          </p:cNvSpPr>
          <p:nvPr>
            <p:ph type="title"/>
          </p:nvPr>
        </p:nvSpPr>
        <p:spPr/>
        <p:txBody>
          <a:bodyPr/>
          <a:lstStyle/>
          <a:p>
            <a:r>
              <a:rPr lang="en-US" b="1" dirty="0">
                <a:ea typeface="Times New Roman" panose="02020603050405020304" pitchFamily="18" charset="0"/>
              </a:rPr>
              <a:t>Learning Acceleration</a:t>
            </a:r>
            <a:endParaRPr lang="en-US" dirty="0"/>
          </a:p>
        </p:txBody>
      </p:sp>
      <p:sp>
        <p:nvSpPr>
          <p:cNvPr id="3" name="Content Placeholder 2">
            <a:extLst>
              <a:ext uri="{FF2B5EF4-FFF2-40B4-BE49-F238E27FC236}">
                <a16:creationId xmlns:a16="http://schemas.microsoft.com/office/drawing/2014/main" id="{E847796C-1B4E-48C1-B45E-ABE89632BBC2}"/>
              </a:ext>
            </a:extLst>
          </p:cNvPr>
          <p:cNvSpPr>
            <a:spLocks noGrp="1"/>
          </p:cNvSpPr>
          <p:nvPr>
            <p:ph idx="1"/>
          </p:nvPr>
        </p:nvSpPr>
        <p:spPr/>
        <p:txBody>
          <a:bodyPr>
            <a:normAutofit lnSpcReduction="10000"/>
          </a:bodyPr>
          <a:lstStyle/>
          <a:p>
            <a:pPr marL="0" indent="0" algn="ctr">
              <a:buNone/>
            </a:pPr>
            <a:r>
              <a:rPr lang="en-US" b="1" dirty="0">
                <a:ea typeface="Times New Roman" panose="02020603050405020304" pitchFamily="18" charset="0"/>
              </a:rPr>
              <a:t>Learning Acceleration- </a:t>
            </a:r>
            <a:r>
              <a:rPr lang="en-US" sz="2000" b="1" dirty="0">
                <a:effectLst/>
                <a:ea typeface="Times New Roman" panose="02020603050405020304" pitchFamily="18" charset="0"/>
              </a:rPr>
              <a:t>$190,834</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Arial Black" panose="020B0A04020102020204" pitchFamily="34" charset="0"/>
              </a:rPr>
              <a:t>Seventy-five percent of those funds will be used to support research-based academic enrichment activities such as summer learning academies, school year learning acceleration academies in STEM, and 1:1 tutoring. </a:t>
            </a:r>
          </a:p>
          <a:p>
            <a:r>
              <a:rPr lang="en-US" sz="1800" b="0" i="0" u="none" strike="noStrike" baseline="0" dirty="0">
                <a:solidFill>
                  <a:srgbClr val="000000"/>
                </a:solidFill>
                <a:latin typeface="Arial Black" panose="020B0A04020102020204" pitchFamily="34" charset="0"/>
              </a:rPr>
              <a:t>The remaining twenty-five percent of the Learning Acceleration Grant funds will be used for activities that support the broader learning ecosystem, such as evidence-based strategies to cultivate a growth mindset in students, professional learning for educators in the use of formative assessments and the use of extended instructional time to effectively scaffold students’ learning, as well integrate parents and educators into a multi-tiered system of supports. </a:t>
            </a:r>
          </a:p>
          <a:p>
            <a:r>
              <a:rPr lang="en-US" sz="1800" b="0" i="0" u="none" strike="noStrike" baseline="0" dirty="0">
                <a:solidFill>
                  <a:srgbClr val="000000"/>
                </a:solidFill>
                <a:latin typeface="Arial Black" panose="020B0A04020102020204" pitchFamily="34" charset="0"/>
              </a:rPr>
              <a:t>Budget includes the following: STEM supplies for summer &amp; extended day programs, PD through outside consultants, literacy coaches, CAR and Data coaches </a:t>
            </a:r>
          </a:p>
          <a:p>
            <a:pPr marL="0" indent="0">
              <a:buNone/>
            </a:pPr>
            <a:endParaRPr lang="en-US" sz="2000" b="1" dirty="0">
              <a:effectLst/>
              <a:latin typeface="Arial Black" panose="020B0A04020102020204" pitchFamily="34" charset="0"/>
              <a:ea typeface="Times New Roman" panose="02020603050405020304" pitchFamily="18" charset="0"/>
            </a:endParaRPr>
          </a:p>
          <a:p>
            <a:pPr marL="0" indent="0">
              <a:buNone/>
            </a:pPr>
            <a:endParaRPr lang="en-US" sz="2000" b="1"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1783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33907-BEBE-42DC-AE53-23AD172DC557}"/>
              </a:ext>
            </a:extLst>
          </p:cNvPr>
          <p:cNvSpPr>
            <a:spLocks noGrp="1"/>
          </p:cNvSpPr>
          <p:nvPr>
            <p:ph type="title"/>
          </p:nvPr>
        </p:nvSpPr>
        <p:spPr/>
        <p:txBody>
          <a:bodyPr/>
          <a:lstStyle/>
          <a:p>
            <a:r>
              <a:rPr lang="en-US" b="1" dirty="0">
                <a:ea typeface="Times New Roman" panose="02020603050405020304" pitchFamily="18" charset="0"/>
              </a:rPr>
              <a:t>Mental Health Supports &amp; Services</a:t>
            </a:r>
            <a:endParaRPr lang="en-US" dirty="0"/>
          </a:p>
        </p:txBody>
      </p:sp>
      <p:sp>
        <p:nvSpPr>
          <p:cNvPr id="3" name="Content Placeholder 2">
            <a:extLst>
              <a:ext uri="{FF2B5EF4-FFF2-40B4-BE49-F238E27FC236}">
                <a16:creationId xmlns:a16="http://schemas.microsoft.com/office/drawing/2014/main" id="{FFA2C715-B53D-40DD-B99D-054D144A7589}"/>
              </a:ext>
            </a:extLst>
          </p:cNvPr>
          <p:cNvSpPr>
            <a:spLocks noGrp="1"/>
          </p:cNvSpPr>
          <p:nvPr>
            <p:ph idx="1"/>
          </p:nvPr>
        </p:nvSpPr>
        <p:spPr/>
        <p:txBody>
          <a:bodyPr/>
          <a:lstStyle/>
          <a:p>
            <a:pPr marL="0" indent="0" algn="ctr">
              <a:buNone/>
            </a:pPr>
            <a:r>
              <a:rPr lang="en-US" b="1" dirty="0">
                <a:ea typeface="Times New Roman" panose="02020603050405020304" pitchFamily="18" charset="0"/>
              </a:rPr>
              <a:t>Mental Health Supports &amp; Services </a:t>
            </a:r>
            <a:r>
              <a:rPr lang="en-US" sz="2000" b="1" dirty="0">
                <a:ea typeface="Times New Roman" panose="02020603050405020304" pitchFamily="18" charset="0"/>
              </a:rPr>
              <a:t>-</a:t>
            </a:r>
            <a:r>
              <a:rPr lang="en-US" sz="2000" b="1" dirty="0">
                <a:effectLst/>
                <a:ea typeface="Times New Roman" panose="02020603050405020304" pitchFamily="18" charset="0"/>
              </a:rPr>
              <a:t>$45,000</a:t>
            </a:r>
          </a:p>
          <a:p>
            <a:pPr algn="l"/>
            <a:endParaRPr lang="en-US" sz="18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Arial Black" panose="020B0A04020102020204" pitchFamily="34" charset="0"/>
              </a:rPr>
              <a:t>These funds will support schools in building or enhancing a continuum of school-based mental health services for students, in coordination with existing county and local services, and supports for educators. </a:t>
            </a:r>
          </a:p>
          <a:p>
            <a:pPr marL="0" indent="0">
              <a:buNone/>
            </a:pPr>
            <a:endParaRPr lang="en-US" sz="1800" dirty="0">
              <a:solidFill>
                <a:srgbClr val="000000"/>
              </a:solidFill>
              <a:latin typeface="Arial Black" panose="020B0A04020102020204" pitchFamily="34" charset="0"/>
            </a:endParaRPr>
          </a:p>
        </p:txBody>
      </p:sp>
    </p:spTree>
    <p:extLst>
      <p:ext uri="{BB962C8B-B14F-4D97-AF65-F5344CB8AC3E}">
        <p14:creationId xmlns:p14="http://schemas.microsoft.com/office/powerpoint/2010/main" val="1191080617"/>
      </p:ext>
    </p:extLst>
  </p:cSld>
  <p:clrMapOvr>
    <a:masterClrMapping/>
  </p:clrMapOvr>
</p:sld>
</file>

<file path=ppt/theme/theme1.xml><?xml version="1.0" encoding="utf-8"?>
<a:theme xmlns:a="http://schemas.openxmlformats.org/drawingml/2006/main" name="BrushVTI">
  <a:themeElements>
    <a:clrScheme name="AnalogousFromRegularSeed_2SEEDS">
      <a:dk1>
        <a:srgbClr val="000000"/>
      </a:dk1>
      <a:lt1>
        <a:srgbClr val="FFFFFF"/>
      </a:lt1>
      <a:dk2>
        <a:srgbClr val="3A2441"/>
      </a:dk2>
      <a:lt2>
        <a:srgbClr val="E3E8E2"/>
      </a:lt2>
      <a:accent1>
        <a:srgbClr val="AC17D5"/>
      </a:accent1>
      <a:accent2>
        <a:srgbClr val="6E29E7"/>
      </a:accent2>
      <a:accent3>
        <a:srgbClr val="E729C1"/>
      </a:accent3>
      <a:accent4>
        <a:srgbClr val="14BC2C"/>
      </a:accent4>
      <a:accent5>
        <a:srgbClr val="21B975"/>
      </a:accent5>
      <a:accent6>
        <a:srgbClr val="14B6B2"/>
      </a:accent6>
      <a:hlink>
        <a:srgbClr val="479431"/>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315</TotalTime>
  <Words>1258</Words>
  <Application>Microsoft Office PowerPoint</Application>
  <PresentationFormat>Widescreen</PresentationFormat>
  <Paragraphs>181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Calibri</vt:lpstr>
      <vt:lpstr>Century Gothic</vt:lpstr>
      <vt:lpstr>Elephant</vt:lpstr>
      <vt:lpstr>Times New Roman</vt:lpstr>
      <vt:lpstr>Wingdings</vt:lpstr>
      <vt:lpstr>BrushVTI</vt:lpstr>
      <vt:lpstr>ESSER I/II/III Funds</vt:lpstr>
      <vt:lpstr>Allowable under ESSER I, ESSER II, and ARP ESSER III</vt:lpstr>
      <vt:lpstr>Project Period</vt:lpstr>
      <vt:lpstr>ALLOCATIONS</vt:lpstr>
      <vt:lpstr>ESSER I (CARES FUNDS)</vt:lpstr>
      <vt:lpstr>ESSER II</vt:lpstr>
      <vt:lpstr>ESSER II EXPENDITURES</vt:lpstr>
      <vt:lpstr>Learning Acceleration</vt:lpstr>
      <vt:lpstr>Mental Health Supports &amp; Services</vt:lpstr>
      <vt:lpstr>ARP ESSER</vt:lpstr>
      <vt:lpstr>PowerPoint Presentation</vt:lpstr>
      <vt:lpstr>PowerPoint Presentation</vt:lpstr>
      <vt:lpstr>PowerPoint Presentation</vt:lpstr>
      <vt:lpstr>ESSER Programs</vt:lpstr>
      <vt:lpstr>Summer Bridge to Accelerate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IIFunds</dc:title>
  <dc:creator>Guilfoyle,  Maureen</dc:creator>
  <cp:lastModifiedBy>Cappiello, Diane</cp:lastModifiedBy>
  <cp:revision>8</cp:revision>
  <dcterms:created xsi:type="dcterms:W3CDTF">2021-03-08T18:58:54Z</dcterms:created>
  <dcterms:modified xsi:type="dcterms:W3CDTF">2022-03-22T23:35:28Z</dcterms:modified>
</cp:coreProperties>
</file>