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Abril Fatface" panose="020B0604020202020204" charset="0"/>
      <p:regular r:id="rId13"/>
    </p:embeddedFont>
    <p:embeddedFont>
      <p:font typeface="Arial Black" panose="020B0A04020102020204" pitchFamily="34" charset="0"/>
      <p:regular r:id="rId14"/>
      <p:bold r:id="rId15"/>
    </p:embeddedFon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geaWunXnSRbmps83KE9WPD4fdA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596e89f4c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596e89f4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1" descr="Tag=AccentColor&#10;Flavor=Light&#10;Target=Fill"/>
          <p:cNvSpPr/>
          <p:nvPr/>
        </p:nvSpPr>
        <p:spPr>
          <a:xfrm flipH="1">
            <a:off x="2599854" y="527562"/>
            <a:ext cx="6992292" cy="5102484"/>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3" name="Google Shape;13;p11"/>
          <p:cNvSpPr txBox="1">
            <a:spLocks noGrp="1"/>
          </p:cNvSpPr>
          <p:nvPr>
            <p:ph type="ctrTitle"/>
          </p:nvPr>
        </p:nvSpPr>
        <p:spPr>
          <a:xfrm>
            <a:off x="1508760" y="1591056"/>
            <a:ext cx="5705856" cy="32644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bril Fatfac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1"/>
          <p:cNvSpPr txBox="1">
            <a:spLocks noGrp="1"/>
          </p:cNvSpPr>
          <p:nvPr>
            <p:ph type="subTitle" idx="1"/>
          </p:nvPr>
        </p:nvSpPr>
        <p:spPr>
          <a:xfrm>
            <a:off x="1524000" y="4928616"/>
            <a:ext cx="5705856" cy="99669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dk1"/>
              </a:buClr>
              <a:buSzPts val="2400"/>
              <a:buNone/>
              <a:defRPr sz="24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20" descr="Tag=AccentColor&#10;Flavor=Light&#10;Target=Fill"/>
          <p:cNvSpPr/>
          <p:nvPr/>
        </p:nvSpPr>
        <p:spPr>
          <a:xfrm>
            <a:off x="684965" y="1332237"/>
            <a:ext cx="5263732" cy="3841102"/>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75" name="Google Shape;75;p20"/>
          <p:cNvSpPr txBox="1">
            <a:spLocks noGrp="1"/>
          </p:cNvSpPr>
          <p:nvPr>
            <p:ph type="title"/>
          </p:nvPr>
        </p:nvSpPr>
        <p:spPr>
          <a:xfrm>
            <a:off x="1399032" y="2523744"/>
            <a:ext cx="3831336" cy="14538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a:spLocks noGrp="1"/>
          </p:cNvSpPr>
          <p:nvPr>
            <p:ph type="pic" idx="2"/>
          </p:nvPr>
        </p:nvSpPr>
        <p:spPr>
          <a:xfrm>
            <a:off x="6711696" y="640079"/>
            <a:ext cx="4837176" cy="5568696"/>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7" name="Google Shape;77;p20"/>
          <p:cNvSpPr txBox="1">
            <a:spLocks noGrp="1"/>
          </p:cNvSpPr>
          <p:nvPr>
            <p:ph type="body" idx="1"/>
          </p:nvPr>
        </p:nvSpPr>
        <p:spPr>
          <a:xfrm>
            <a:off x="1655064" y="4087368"/>
            <a:ext cx="3319272" cy="649224"/>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2000"/>
              <a:buNone/>
              <a:defRPr sz="2000" cap="none"/>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2"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 name="Google Shape;2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2"/>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13" descr="Tag=AccentColor&#10;Flavor=Light&#10;Target=Fill"/>
          <p:cNvSpPr/>
          <p:nvPr/>
        </p:nvSpPr>
        <p:spPr>
          <a:xfrm>
            <a:off x="7209816" y="0"/>
            <a:ext cx="4143984" cy="5747660"/>
          </a:xfrm>
          <a:custGeom>
            <a:avLst/>
            <a:gdLst/>
            <a:ahLst/>
            <a:cxnLst/>
            <a:rect l="l" t="t" r="r" b="b"/>
            <a:pathLst>
              <a:path w="3843750" h="5956080" extrusionOk="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7" name="Google Shape;27;p13"/>
          <p:cNvSpPr txBox="1">
            <a:spLocks noGrp="1"/>
          </p:cNvSpPr>
          <p:nvPr>
            <p:ph type="title"/>
          </p:nvPr>
        </p:nvSpPr>
        <p:spPr>
          <a:xfrm>
            <a:off x="831850" y="1078991"/>
            <a:ext cx="5266944" cy="313639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bril Fatfac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3"/>
          <p:cNvSpPr txBox="1">
            <a:spLocks noGrp="1"/>
          </p:cNvSpPr>
          <p:nvPr>
            <p:ph type="body" idx="1"/>
          </p:nvPr>
        </p:nvSpPr>
        <p:spPr>
          <a:xfrm>
            <a:off x="831850" y="4279392"/>
            <a:ext cx="526694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cap="none">
                <a:solidFill>
                  <a:schemeClr val="dk1"/>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14"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4" name="Google Shape;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2011680"/>
            <a:ext cx="493776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6419088" y="2011680"/>
            <a:ext cx="493776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2" name="Google Shape;42;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5"/>
          <p:cNvSpPr txBox="1">
            <a:spLocks noGrp="1"/>
          </p:cNvSpPr>
          <p:nvPr>
            <p:ph type="body" idx="1"/>
          </p:nvPr>
        </p:nvSpPr>
        <p:spPr>
          <a:xfrm>
            <a:off x="839788" y="2011680"/>
            <a:ext cx="49377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5"/>
          <p:cNvSpPr txBox="1">
            <a:spLocks noGrp="1"/>
          </p:cNvSpPr>
          <p:nvPr>
            <p:ph type="body" idx="2"/>
          </p:nvPr>
        </p:nvSpPr>
        <p:spPr>
          <a:xfrm>
            <a:off x="839788" y="3127248"/>
            <a:ext cx="49377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5"/>
          <p:cNvSpPr txBox="1">
            <a:spLocks noGrp="1"/>
          </p:cNvSpPr>
          <p:nvPr>
            <p:ph type="body" idx="3"/>
          </p:nvPr>
        </p:nvSpPr>
        <p:spPr>
          <a:xfrm>
            <a:off x="6419088" y="2011680"/>
            <a:ext cx="49377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5"/>
          <p:cNvSpPr txBox="1">
            <a:spLocks noGrp="1"/>
          </p:cNvSpPr>
          <p:nvPr>
            <p:ph type="body" idx="4"/>
          </p:nvPr>
        </p:nvSpPr>
        <p:spPr>
          <a:xfrm>
            <a:off x="6419088" y="3127248"/>
            <a:ext cx="49377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6" descr="Tag=AccentColor&#10;Flavor=Light&#10;Target=Fill"/>
          <p:cNvSpPr/>
          <p:nvPr/>
        </p:nvSpPr>
        <p:spPr>
          <a:xfrm flipH="1">
            <a:off x="1969639" y="181596"/>
            <a:ext cx="8252722" cy="6022258"/>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52" name="Google Shape;52;p16"/>
          <p:cNvSpPr txBox="1">
            <a:spLocks noGrp="1"/>
          </p:cNvSpPr>
          <p:nvPr>
            <p:ph type="title"/>
          </p:nvPr>
        </p:nvSpPr>
        <p:spPr>
          <a:xfrm>
            <a:off x="2843784" y="1572768"/>
            <a:ext cx="6501384" cy="409651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56"/>
        <p:cNvGrpSpPr/>
        <p:nvPr/>
      </p:nvGrpSpPr>
      <p:grpSpPr>
        <a:xfrm>
          <a:off x="0" y="0"/>
          <a:ext cx="0" cy="0"/>
          <a:chOff x="0" y="0"/>
          <a:chExt cx="0" cy="0"/>
        </a:xfrm>
      </p:grpSpPr>
      <p:sp>
        <p:nvSpPr>
          <p:cNvPr id="57" name="Google Shape;5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60"/>
        <p:cNvGrpSpPr/>
        <p:nvPr/>
      </p:nvGrpSpPr>
      <p:grpSpPr>
        <a:xfrm>
          <a:off x="0" y="0"/>
          <a:ext cx="0" cy="0"/>
          <a:chOff x="0" y="0"/>
          <a:chExt cx="0" cy="0"/>
        </a:xfrm>
      </p:grpSpPr>
      <p:sp>
        <p:nvSpPr>
          <p:cNvPr id="61" name="Google Shape;61;p18" descr="Mask ID=&#10;Mask position=bottom, center&#10;Mask family= brushstroke, landscape, wide"/>
          <p:cNvSpPr/>
          <p:nvPr/>
        </p:nvSpPr>
        <p:spPr>
          <a:xfrm>
            <a:off x="1768100" y="-1"/>
            <a:ext cx="10423900" cy="5920155"/>
          </a:xfrm>
          <a:custGeom>
            <a:avLst/>
            <a:gdLst/>
            <a:ahLst/>
            <a:cxnLst/>
            <a:rect l="l" t="t" r="r" b="b"/>
            <a:pathLst>
              <a:path w="10423900" h="5491534" extrusionOk="0">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9" descr="Tag=AccentColor&#10;Flavor=Light&#10;Target=Fill"/>
          <p:cNvSpPr/>
          <p:nvPr/>
        </p:nvSpPr>
        <p:spPr>
          <a:xfrm>
            <a:off x="4726728" y="0"/>
            <a:ext cx="7472381" cy="6858000"/>
          </a:xfrm>
          <a:custGeom>
            <a:avLst/>
            <a:gdLst/>
            <a:ahLst/>
            <a:cxnLst/>
            <a:rect l="l" t="t" r="r" b="b"/>
            <a:pathLst>
              <a:path w="7472381" h="6886575" extrusionOk="0">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7" name="Google Shape;67;p19"/>
          <p:cNvSpPr txBox="1">
            <a:spLocks noGrp="1"/>
          </p:cNvSpPr>
          <p:nvPr>
            <p:ph type="title"/>
          </p:nvPr>
        </p:nvSpPr>
        <p:spPr>
          <a:xfrm>
            <a:off x="839788" y="640080"/>
            <a:ext cx="3886200" cy="295351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9"/>
          <p:cNvSpPr txBox="1">
            <a:spLocks noGrp="1"/>
          </p:cNvSpPr>
          <p:nvPr>
            <p:ph type="body" idx="1"/>
          </p:nvPr>
        </p:nvSpPr>
        <p:spPr>
          <a:xfrm>
            <a:off x="7059168" y="640080"/>
            <a:ext cx="4489704" cy="5596128"/>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5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19"/>
          <p:cNvSpPr txBox="1">
            <a:spLocks noGrp="1"/>
          </p:cNvSpPr>
          <p:nvPr>
            <p:ph type="body" idx="2"/>
          </p:nvPr>
        </p:nvSpPr>
        <p:spPr>
          <a:xfrm>
            <a:off x="839788" y="3776472"/>
            <a:ext cx="3886200" cy="24688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bril Fatface"/>
              <a:buNone/>
              <a:defRPr sz="4400" b="0" i="1" u="none" strike="noStrike" cap="none">
                <a:solidFill>
                  <a:schemeClr val="dk1"/>
                </a:solidFill>
                <a:latin typeface="Abril Fatface"/>
                <a:ea typeface="Abril Fatface"/>
                <a:cs typeface="Abril Fatface"/>
                <a:sym typeface="Abril Fatfac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98" name="Google Shape;98;p1"/>
          <p:cNvPicPr preferRelativeResize="0"/>
          <p:nvPr/>
        </p:nvPicPr>
        <p:blipFill rotWithShape="1">
          <a:blip r:embed="rId3">
            <a:alphaModFix/>
          </a:blip>
          <a:srcRect l="11111"/>
          <a:stretch/>
        </p:blipFill>
        <p:spPr>
          <a:xfrm>
            <a:off x="20" y="10"/>
            <a:ext cx="12191980" cy="6857990"/>
          </a:xfrm>
          <a:custGeom>
            <a:avLst/>
            <a:gdLst/>
            <a:ahLst/>
            <a:cxnLst/>
            <a:rect l="l" t="t" r="r" b="b"/>
            <a:pathLst>
              <a:path w="12192000" h="6858000" extrusionOk="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ln>
            <a:noFill/>
          </a:ln>
        </p:spPr>
      </p:pic>
      <p:sp>
        <p:nvSpPr>
          <p:cNvPr id="99" name="Google Shape;99;p1"/>
          <p:cNvSpPr txBox="1">
            <a:spLocks noGrp="1"/>
          </p:cNvSpPr>
          <p:nvPr>
            <p:ph type="ctrTitle"/>
          </p:nvPr>
        </p:nvSpPr>
        <p:spPr>
          <a:xfrm>
            <a:off x="6095999" y="3834174"/>
            <a:ext cx="5257800" cy="170157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Abril Fatface"/>
              <a:buNone/>
            </a:pPr>
            <a:r>
              <a:rPr lang="en-US" sz="4400"/>
              <a:t>ESSER II/Title I</a:t>
            </a:r>
            <a:endParaRPr sz="4400"/>
          </a:p>
          <a:p>
            <a:pPr marL="0" lvl="0" indent="0" algn="l" rtl="0">
              <a:lnSpc>
                <a:spcPct val="90000"/>
              </a:lnSpc>
              <a:spcBef>
                <a:spcPts val="0"/>
              </a:spcBef>
              <a:spcAft>
                <a:spcPts val="0"/>
              </a:spcAft>
              <a:buClr>
                <a:schemeClr val="dk1"/>
              </a:buClr>
              <a:buSzPct val="100000"/>
              <a:buFont typeface="Abril Fatface"/>
              <a:buNone/>
            </a:pPr>
            <a:r>
              <a:rPr lang="en-US" sz="4400"/>
              <a:t>Summer Programs 2021</a:t>
            </a:r>
            <a:endParaRPr/>
          </a:p>
        </p:txBody>
      </p:sp>
      <p:sp>
        <p:nvSpPr>
          <p:cNvPr id="100" name="Google Shape;100;p1"/>
          <p:cNvSpPr txBox="1">
            <a:spLocks noGrp="1"/>
          </p:cNvSpPr>
          <p:nvPr>
            <p:ph type="subTitle" idx="1"/>
          </p:nvPr>
        </p:nvSpPr>
        <p:spPr>
          <a:xfrm>
            <a:off x="6096000" y="5592499"/>
            <a:ext cx="5147960" cy="6467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a:t>MAUREEN GUILFOYLE</a:t>
            </a:r>
            <a:endParaRPr/>
          </a:p>
          <a:p>
            <a:pPr marL="0" lvl="0" indent="0" algn="l" rtl="0">
              <a:lnSpc>
                <a:spcPct val="90000"/>
              </a:lnSpc>
              <a:spcBef>
                <a:spcPts val="1000"/>
              </a:spcBef>
              <a:spcAft>
                <a:spcPts val="0"/>
              </a:spcAft>
              <a:buClr>
                <a:schemeClr val="dk1"/>
              </a:buClr>
              <a:buSzPts val="1400"/>
              <a:buNone/>
            </a:pPr>
            <a:r>
              <a:rPr lang="en-US" sz="1400"/>
              <a:t>DIRECTOR OF INSTRUCTION AND FUNDED PROGRAMS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Union High School</a:t>
            </a:r>
            <a:endParaRPr/>
          </a:p>
        </p:txBody>
      </p:sp>
      <p:sp>
        <p:nvSpPr>
          <p:cNvPr id="154" name="Google Shape;154;p9"/>
          <p:cNvSpPr txBox="1">
            <a:spLocks noGrp="1"/>
          </p:cNvSpPr>
          <p:nvPr>
            <p:ph type="body" idx="1"/>
          </p:nvPr>
        </p:nvSpPr>
        <p:spPr>
          <a:xfrm>
            <a:off x="442850" y="1690700"/>
            <a:ext cx="11388600" cy="4868100"/>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0"/>
              </a:spcBef>
              <a:spcAft>
                <a:spcPts val="0"/>
              </a:spcAft>
              <a:buClr>
                <a:schemeClr val="dk1"/>
              </a:buClr>
              <a:buSzPts val="1800"/>
              <a:buNone/>
            </a:pPr>
            <a:r>
              <a:rPr lang="en-US" sz="2200" b="1" u="sng">
                <a:latin typeface="Arial"/>
                <a:ea typeface="Arial"/>
                <a:cs typeface="Arial"/>
                <a:sym typeface="Arial"/>
              </a:rPr>
              <a:t>AP/Honors Bootcamp:</a:t>
            </a:r>
            <a:r>
              <a:rPr lang="en-US" sz="2200">
                <a:latin typeface="Arial"/>
                <a:ea typeface="Arial"/>
                <a:cs typeface="Arial"/>
                <a:sym typeface="Arial"/>
              </a:rPr>
              <a:t> The AP/Honors boot-camp is designed for students entering upper level science and math courses to be best prepared for the coursework they will be undertaking in the coming school year.  There will be time designated to review the following information:</a:t>
            </a:r>
            <a:endParaRPr sz="3200"/>
          </a:p>
          <a:p>
            <a:pPr marL="342900" marR="0" lvl="0" indent="-368300" algn="l" rtl="0">
              <a:lnSpc>
                <a:spcPct val="115000"/>
              </a:lnSpc>
              <a:spcBef>
                <a:spcPts val="0"/>
              </a:spcBef>
              <a:spcAft>
                <a:spcPts val="0"/>
              </a:spcAft>
              <a:buClr>
                <a:schemeClr val="dk1"/>
              </a:buClr>
              <a:buSzPts val="2200"/>
              <a:buFont typeface="Arial"/>
              <a:buChar char="●"/>
            </a:pPr>
            <a:r>
              <a:rPr lang="en-US" sz="2200" u="none" strike="noStrike">
                <a:latin typeface="Arial"/>
                <a:ea typeface="Arial"/>
                <a:cs typeface="Arial"/>
                <a:sym typeface="Arial"/>
              </a:rPr>
              <a:t>Prior knowledge that students should know entering the course.</a:t>
            </a:r>
            <a:endParaRPr sz="3200"/>
          </a:p>
          <a:p>
            <a:pPr marL="342900" marR="0" lvl="0" indent="-368300" algn="l" rtl="0">
              <a:lnSpc>
                <a:spcPct val="115000"/>
              </a:lnSpc>
              <a:spcBef>
                <a:spcPts val="0"/>
              </a:spcBef>
              <a:spcAft>
                <a:spcPts val="0"/>
              </a:spcAft>
              <a:buClr>
                <a:schemeClr val="dk1"/>
              </a:buClr>
              <a:buSzPts val="2200"/>
              <a:buFont typeface="Arial"/>
              <a:buChar char="●"/>
            </a:pPr>
            <a:r>
              <a:rPr lang="en-US" sz="2200" u="none" strike="noStrike">
                <a:latin typeface="Arial"/>
                <a:ea typeface="Arial"/>
                <a:cs typeface="Arial"/>
                <a:sym typeface="Arial"/>
              </a:rPr>
              <a:t>Challenging topics that students will encounter in the course.</a:t>
            </a:r>
            <a:endParaRPr sz="3200"/>
          </a:p>
          <a:p>
            <a:pPr marL="342900" marR="0" lvl="0" indent="-368300" algn="l" rtl="0">
              <a:lnSpc>
                <a:spcPct val="115000"/>
              </a:lnSpc>
              <a:spcBef>
                <a:spcPts val="0"/>
              </a:spcBef>
              <a:spcAft>
                <a:spcPts val="0"/>
              </a:spcAft>
              <a:buClr>
                <a:schemeClr val="dk1"/>
              </a:buClr>
              <a:buSzPts val="2200"/>
              <a:buFont typeface="Arial"/>
              <a:buChar char="●"/>
            </a:pPr>
            <a:r>
              <a:rPr lang="en-US" sz="2200" u="none" strike="noStrike">
                <a:latin typeface="Arial"/>
                <a:ea typeface="Arial"/>
                <a:cs typeface="Arial"/>
                <a:sym typeface="Arial"/>
              </a:rPr>
              <a:t>Best practices and study skills that will allow the students enrolled in these challenging courses to be best prepared to succeed.</a:t>
            </a:r>
            <a:endParaRPr sz="3200"/>
          </a:p>
          <a:p>
            <a:pPr marL="342900" marR="0" lvl="0" indent="-368300" algn="l" rtl="0">
              <a:lnSpc>
                <a:spcPct val="115000"/>
              </a:lnSpc>
              <a:spcBef>
                <a:spcPts val="0"/>
              </a:spcBef>
              <a:spcAft>
                <a:spcPts val="0"/>
              </a:spcAft>
              <a:buClr>
                <a:schemeClr val="dk1"/>
              </a:buClr>
              <a:buSzPts val="2200"/>
              <a:buFont typeface="Arial"/>
              <a:buChar char="●"/>
            </a:pPr>
            <a:r>
              <a:rPr lang="en-US" sz="2200" u="none" strike="noStrike">
                <a:latin typeface="Arial"/>
                <a:ea typeface="Arial"/>
                <a:cs typeface="Arial"/>
                <a:sym typeface="Arial"/>
              </a:rPr>
              <a:t>The bootcamp will take place in-person.</a:t>
            </a:r>
            <a:endParaRPr sz="3200"/>
          </a:p>
          <a:p>
            <a:pPr marL="342900" marR="0" lvl="0" indent="-228600" algn="l" rtl="0">
              <a:lnSpc>
                <a:spcPct val="115000"/>
              </a:lnSpc>
              <a:spcBef>
                <a:spcPts val="0"/>
              </a:spcBef>
              <a:spcAft>
                <a:spcPts val="0"/>
              </a:spcAft>
              <a:buClr>
                <a:schemeClr val="dk1"/>
              </a:buClr>
              <a:buSzPts val="1800"/>
              <a:buFont typeface="Arial"/>
              <a:buNone/>
            </a:pPr>
            <a:endParaRPr sz="2200">
              <a:latin typeface="Arial"/>
              <a:ea typeface="Arial"/>
              <a:cs typeface="Arial"/>
              <a:sym typeface="Arial"/>
            </a:endParaRPr>
          </a:p>
          <a:p>
            <a:pPr marL="0" marR="0" lvl="0" indent="0" algn="l" rtl="0">
              <a:lnSpc>
                <a:spcPct val="115000"/>
              </a:lnSpc>
              <a:spcBef>
                <a:spcPts val="0"/>
              </a:spcBef>
              <a:spcAft>
                <a:spcPts val="0"/>
              </a:spcAft>
              <a:buClr>
                <a:schemeClr val="dk1"/>
              </a:buClr>
              <a:buSzPts val="1800"/>
              <a:buNone/>
            </a:pPr>
            <a:r>
              <a:rPr lang="en-US" sz="2200" u="none" strike="noStrike">
                <a:latin typeface="Arial"/>
                <a:ea typeface="Arial"/>
                <a:cs typeface="Arial"/>
                <a:sym typeface="Arial"/>
              </a:rPr>
              <a:t>July 1-July 15  10am-11:30am</a:t>
            </a: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d596e89f4c_0_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Summer Bridge to Accelerate Learning</a:t>
            </a:r>
            <a:endParaRPr/>
          </a:p>
        </p:txBody>
      </p:sp>
      <p:sp>
        <p:nvSpPr>
          <p:cNvPr id="106" name="Google Shape;106;gd596e89f4c_0_3"/>
          <p:cNvSpPr txBox="1">
            <a:spLocks noGrp="1"/>
          </p:cNvSpPr>
          <p:nvPr>
            <p:ph type="body" idx="1"/>
          </p:nvPr>
        </p:nvSpPr>
        <p:spPr>
          <a:xfrm>
            <a:off x="838200" y="2011680"/>
            <a:ext cx="10515600" cy="41604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200">
                <a:latin typeface="Arial"/>
                <a:ea typeface="Arial"/>
                <a:cs typeface="Arial"/>
                <a:sym typeface="Arial"/>
              </a:rPr>
              <a:t>The Summer Bridge to Accelerate Learning program includes enrichment opportunities for students to support their social, emotional, and academic development. Students who attend can expect to be engaged in project-based learning activities in ELA (English Language Arts), Mathematics, and STEM (Science, Technology, Engineering, and Mathematics). Students will work collaboratively using creativity and problem-solving skills to engage with tasks designed to engage students in foundational prerequisite skills needed for success at the next grade level. The goal of the program is to build on what students already know as a way to engage with new learning and to provide instruction in academic prerequisite skills that help students be more successful in their next grade level. </a:t>
            </a:r>
            <a:endParaRPr sz="3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Connecticut Farms Elementary</a:t>
            </a:r>
            <a:endParaRPr/>
          </a:p>
        </p:txBody>
      </p:sp>
      <p:sp>
        <p:nvSpPr>
          <p:cNvPr id="112" name="Google Shape;112;p2"/>
          <p:cNvSpPr txBox="1">
            <a:spLocks noGrp="1"/>
          </p:cNvSpPr>
          <p:nvPr>
            <p:ph type="body" idx="1"/>
          </p:nvPr>
        </p:nvSpPr>
        <p:spPr>
          <a:xfrm>
            <a:off x="170500" y="1369975"/>
            <a:ext cx="11797200" cy="51498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000000"/>
              </a:buClr>
              <a:buSzPts val="1260"/>
              <a:buNone/>
            </a:pPr>
            <a:r>
              <a:rPr lang="en-US" sz="1560">
                <a:solidFill>
                  <a:srgbClr val="000000"/>
                </a:solidFill>
                <a:latin typeface="Arial"/>
                <a:ea typeface="Arial"/>
                <a:cs typeface="Arial"/>
                <a:sym typeface="Arial"/>
              </a:rPr>
              <a:t>Connecticut Farms Elementary School receives Federal Title I Targeted Assistance Funds to support the Title I Program. Funds are being utilized to hold a summer learning program at Connecticut Farms for the 2020-2021 school year. </a:t>
            </a:r>
            <a:endParaRPr sz="1560">
              <a:latin typeface="Times New Roman"/>
              <a:ea typeface="Times New Roman"/>
              <a:cs typeface="Times New Roman"/>
              <a:sym typeface="Times New Roman"/>
            </a:endParaRPr>
          </a:p>
          <a:p>
            <a:pPr marL="0" marR="0" lvl="0" indent="0" algn="l" rtl="0">
              <a:lnSpc>
                <a:spcPct val="95000"/>
              </a:lnSpc>
              <a:spcBef>
                <a:spcPts val="0"/>
              </a:spcBef>
              <a:spcAft>
                <a:spcPts val="0"/>
              </a:spcAft>
              <a:buClr>
                <a:schemeClr val="dk1"/>
              </a:buClr>
              <a:buSzPts val="1260"/>
              <a:buNone/>
            </a:pPr>
            <a:r>
              <a:rPr lang="en-US" sz="1560">
                <a:latin typeface="Arial"/>
                <a:ea typeface="Arial"/>
                <a:cs typeface="Arial"/>
                <a:sym typeface="Arial"/>
              </a:rPr>
              <a:t> </a:t>
            </a:r>
            <a:endParaRPr sz="1560">
              <a:latin typeface="Times New Roman"/>
              <a:ea typeface="Times New Roman"/>
              <a:cs typeface="Times New Roman"/>
              <a:sym typeface="Times New Roman"/>
            </a:endParaRPr>
          </a:p>
          <a:p>
            <a:pPr marL="0" marR="0" lvl="0" indent="0" algn="l" rtl="0">
              <a:lnSpc>
                <a:spcPct val="95000"/>
              </a:lnSpc>
              <a:spcBef>
                <a:spcPts val="0"/>
              </a:spcBef>
              <a:spcAft>
                <a:spcPts val="0"/>
              </a:spcAft>
              <a:buClr>
                <a:srgbClr val="000000"/>
              </a:buClr>
              <a:buSzPts val="1260"/>
              <a:buNone/>
            </a:pPr>
            <a:r>
              <a:rPr lang="en-US" sz="1560">
                <a:solidFill>
                  <a:srgbClr val="000000"/>
                </a:solidFill>
                <a:latin typeface="Arial"/>
                <a:ea typeface="Arial"/>
                <a:cs typeface="Arial"/>
                <a:sym typeface="Arial"/>
              </a:rPr>
              <a:t>In planning the Title I Summer Learning Program, consideration was given to the following:</a:t>
            </a:r>
            <a:endParaRPr sz="1560">
              <a:latin typeface="Times New Roman"/>
              <a:ea typeface="Times New Roman"/>
              <a:cs typeface="Times New Roman"/>
              <a:sym typeface="Times New Roman"/>
            </a:endParaRPr>
          </a:p>
          <a:p>
            <a:pPr marL="342900" marR="0" lvl="0" indent="-371094" algn="l" rtl="0">
              <a:lnSpc>
                <a:spcPct val="95000"/>
              </a:lnSpc>
              <a:spcBef>
                <a:spcPts val="1200"/>
              </a:spcBef>
              <a:spcAft>
                <a:spcPts val="0"/>
              </a:spcAft>
              <a:buClr>
                <a:srgbClr val="000000"/>
              </a:buClr>
              <a:buSzPts val="1644"/>
              <a:buFont typeface="Arial"/>
              <a:buChar char="●"/>
            </a:pPr>
            <a:r>
              <a:rPr lang="en-US" sz="1560" u="none" strike="noStrike">
                <a:solidFill>
                  <a:srgbClr val="000000"/>
                </a:solidFill>
                <a:latin typeface="Arial"/>
                <a:ea typeface="Arial"/>
                <a:cs typeface="Arial"/>
                <a:sym typeface="Arial"/>
              </a:rPr>
              <a:t>Remediating Learning Loss due to the Covid-19 Pandemic</a:t>
            </a:r>
            <a:endParaRPr sz="1560" u="none" strike="noStrike">
              <a:latin typeface="Arial"/>
              <a:ea typeface="Arial"/>
              <a:cs typeface="Arial"/>
              <a:sym typeface="Arial"/>
            </a:endParaRPr>
          </a:p>
          <a:p>
            <a:pPr marL="342900" marR="0" lvl="0" indent="-371094" algn="l" rtl="0">
              <a:lnSpc>
                <a:spcPct val="95000"/>
              </a:lnSpc>
              <a:spcBef>
                <a:spcPts val="0"/>
              </a:spcBef>
              <a:spcAft>
                <a:spcPts val="0"/>
              </a:spcAft>
              <a:buClr>
                <a:srgbClr val="000000"/>
              </a:buClr>
              <a:buSzPts val="1644"/>
              <a:buFont typeface="Arial"/>
              <a:buChar char="●"/>
            </a:pPr>
            <a:r>
              <a:rPr lang="en-US" sz="1560" u="none" strike="noStrike">
                <a:solidFill>
                  <a:srgbClr val="000000"/>
                </a:solidFill>
                <a:latin typeface="Arial"/>
                <a:ea typeface="Arial"/>
                <a:cs typeface="Arial"/>
                <a:sym typeface="Arial"/>
              </a:rPr>
              <a:t>Extending learning time</a:t>
            </a:r>
            <a:endParaRPr sz="1560" u="none" strike="noStrike">
              <a:latin typeface="Arial"/>
              <a:ea typeface="Arial"/>
              <a:cs typeface="Arial"/>
              <a:sym typeface="Arial"/>
            </a:endParaRPr>
          </a:p>
          <a:p>
            <a:pPr marL="342900" marR="0" lvl="0" indent="-371094" algn="l" rtl="0">
              <a:lnSpc>
                <a:spcPct val="95000"/>
              </a:lnSpc>
              <a:spcBef>
                <a:spcPts val="0"/>
              </a:spcBef>
              <a:spcAft>
                <a:spcPts val="0"/>
              </a:spcAft>
              <a:buClr>
                <a:srgbClr val="000000"/>
              </a:buClr>
              <a:buSzPts val="1644"/>
              <a:buFont typeface="Arial"/>
              <a:buChar char="●"/>
            </a:pPr>
            <a:r>
              <a:rPr lang="en-US" sz="1560" u="none" strike="noStrike">
                <a:solidFill>
                  <a:srgbClr val="000000"/>
                </a:solidFill>
                <a:latin typeface="Arial"/>
                <a:ea typeface="Arial"/>
                <a:cs typeface="Arial"/>
                <a:sym typeface="Arial"/>
              </a:rPr>
              <a:t>Providing high-quality programs determined by need</a:t>
            </a:r>
            <a:endParaRPr sz="1560" u="none" strike="noStrike">
              <a:latin typeface="Arial"/>
              <a:ea typeface="Arial"/>
              <a:cs typeface="Arial"/>
              <a:sym typeface="Arial"/>
            </a:endParaRPr>
          </a:p>
          <a:p>
            <a:pPr marL="342900" marR="0" lvl="0" indent="-371094" algn="l" rtl="0">
              <a:lnSpc>
                <a:spcPct val="95000"/>
              </a:lnSpc>
              <a:spcBef>
                <a:spcPts val="0"/>
              </a:spcBef>
              <a:spcAft>
                <a:spcPts val="0"/>
              </a:spcAft>
              <a:buClr>
                <a:srgbClr val="000000"/>
              </a:buClr>
              <a:buSzPts val="1644"/>
              <a:buFont typeface="Arial"/>
              <a:buChar char="●"/>
            </a:pPr>
            <a:r>
              <a:rPr lang="en-US" sz="1560" u="none" strike="noStrike">
                <a:solidFill>
                  <a:srgbClr val="000000"/>
                </a:solidFill>
                <a:latin typeface="Arial"/>
                <a:ea typeface="Arial"/>
                <a:cs typeface="Arial"/>
                <a:sym typeface="Arial"/>
              </a:rPr>
              <a:t>Providing instruction by highly qualified staff</a:t>
            </a:r>
            <a:endParaRPr sz="1560" u="none" strike="noStrike">
              <a:latin typeface="Arial"/>
              <a:ea typeface="Arial"/>
              <a:cs typeface="Arial"/>
              <a:sym typeface="Arial"/>
            </a:endParaRPr>
          </a:p>
          <a:p>
            <a:pPr marL="342900" marR="0" lvl="0" indent="-371094" algn="l" rtl="0">
              <a:lnSpc>
                <a:spcPct val="95000"/>
              </a:lnSpc>
              <a:spcBef>
                <a:spcPts val="0"/>
              </a:spcBef>
              <a:spcAft>
                <a:spcPts val="0"/>
              </a:spcAft>
              <a:buClr>
                <a:srgbClr val="000000"/>
              </a:buClr>
              <a:buSzPts val="1644"/>
              <a:buFont typeface="Arial"/>
              <a:buChar char="●"/>
            </a:pPr>
            <a:r>
              <a:rPr lang="en-US" sz="1560" u="none" strike="noStrike">
                <a:solidFill>
                  <a:srgbClr val="000000"/>
                </a:solidFill>
                <a:latin typeface="Arial"/>
                <a:ea typeface="Arial"/>
                <a:cs typeface="Arial"/>
                <a:sym typeface="Arial"/>
              </a:rPr>
              <a:t>Upgrading staff skills through additional training</a:t>
            </a:r>
            <a:endParaRPr sz="1560" u="none" strike="noStrike">
              <a:latin typeface="Arial"/>
              <a:ea typeface="Arial"/>
              <a:cs typeface="Arial"/>
              <a:sym typeface="Arial"/>
            </a:endParaRPr>
          </a:p>
          <a:p>
            <a:pPr marL="342900" marR="0" lvl="0" indent="-371094" algn="l" rtl="0">
              <a:lnSpc>
                <a:spcPct val="95000"/>
              </a:lnSpc>
              <a:spcBef>
                <a:spcPts val="0"/>
              </a:spcBef>
              <a:spcAft>
                <a:spcPts val="0"/>
              </a:spcAft>
              <a:buClr>
                <a:srgbClr val="000000"/>
              </a:buClr>
              <a:buSzPts val="1644"/>
              <a:buFont typeface="Arial"/>
              <a:buChar char="●"/>
            </a:pPr>
            <a:r>
              <a:rPr lang="en-US" sz="1560" u="none" strike="noStrike">
                <a:solidFill>
                  <a:srgbClr val="000000"/>
                </a:solidFill>
                <a:latin typeface="Arial"/>
                <a:ea typeface="Arial"/>
                <a:cs typeface="Arial"/>
                <a:sym typeface="Arial"/>
              </a:rPr>
              <a:t>Coordinating and supporting students who fall below minimum standards</a:t>
            </a:r>
            <a:endParaRPr sz="1560" u="none" strike="noStrike">
              <a:latin typeface="Arial"/>
              <a:ea typeface="Arial"/>
              <a:cs typeface="Arial"/>
              <a:sym typeface="Arial"/>
            </a:endParaRPr>
          </a:p>
          <a:p>
            <a:pPr marL="342900" marR="0" lvl="0" indent="-371094" algn="l" rtl="0">
              <a:lnSpc>
                <a:spcPct val="95000"/>
              </a:lnSpc>
              <a:spcBef>
                <a:spcPts val="0"/>
              </a:spcBef>
              <a:spcAft>
                <a:spcPts val="0"/>
              </a:spcAft>
              <a:buClr>
                <a:srgbClr val="000000"/>
              </a:buClr>
              <a:buSzPts val="1644"/>
              <a:buFont typeface="Arial"/>
              <a:buChar char="●"/>
            </a:pPr>
            <a:r>
              <a:rPr lang="en-US" sz="1560" u="none" strike="noStrike">
                <a:solidFill>
                  <a:srgbClr val="000000"/>
                </a:solidFill>
                <a:latin typeface="Arial"/>
                <a:ea typeface="Arial"/>
                <a:cs typeface="Arial"/>
                <a:sym typeface="Arial"/>
              </a:rPr>
              <a:t>Providing an engaging hands on learning experience </a:t>
            </a:r>
            <a:endParaRPr sz="1560" u="none" strike="noStrike">
              <a:latin typeface="Arial"/>
              <a:ea typeface="Arial"/>
              <a:cs typeface="Arial"/>
              <a:sym typeface="Arial"/>
            </a:endParaRPr>
          </a:p>
          <a:p>
            <a:pPr marL="0" marR="0" lvl="0" indent="0" algn="l" rtl="0">
              <a:lnSpc>
                <a:spcPct val="95000"/>
              </a:lnSpc>
              <a:spcBef>
                <a:spcPts val="1200"/>
              </a:spcBef>
              <a:spcAft>
                <a:spcPts val="0"/>
              </a:spcAft>
              <a:buClr>
                <a:srgbClr val="000000"/>
              </a:buClr>
              <a:buSzPts val="1260"/>
              <a:buNone/>
            </a:pPr>
            <a:r>
              <a:rPr lang="en-US" sz="1560">
                <a:solidFill>
                  <a:srgbClr val="000000"/>
                </a:solidFill>
                <a:latin typeface="Arial"/>
                <a:ea typeface="Arial"/>
                <a:cs typeface="Arial"/>
                <a:sym typeface="Arial"/>
              </a:rPr>
              <a:t>The Connecticut Farms Elementary School Title I Summer Program is designed to meet educational needs of those students identified as scoring below the district's minimum standards in all major subject areas and who have increased gaps in learning due to the Covid-19 pandemic. It is our goal to have as many students attend the summer program in person as possible, but a virtual option will be offered to those who do not feel comfortable attending in person. </a:t>
            </a:r>
            <a:endParaRPr sz="1560">
              <a:latin typeface="Times New Roman"/>
              <a:ea typeface="Times New Roman"/>
              <a:cs typeface="Times New Roman"/>
              <a:sym typeface="Times New Roman"/>
            </a:endParaRPr>
          </a:p>
          <a:p>
            <a:pPr marL="0" marR="0" lvl="0" indent="0" algn="l" rtl="0">
              <a:lnSpc>
                <a:spcPct val="95000"/>
              </a:lnSpc>
              <a:spcBef>
                <a:spcPts val="0"/>
              </a:spcBef>
              <a:spcAft>
                <a:spcPts val="0"/>
              </a:spcAft>
              <a:buClr>
                <a:schemeClr val="dk1"/>
              </a:buClr>
              <a:buSzPts val="1260"/>
              <a:buNone/>
            </a:pPr>
            <a:r>
              <a:rPr lang="en-US" sz="1560" b="1" u="none" strike="noStrike">
                <a:latin typeface="Arial"/>
                <a:ea typeface="Arial"/>
                <a:cs typeface="Arial"/>
                <a:sym typeface="Arial"/>
              </a:rPr>
              <a:t> </a:t>
            </a:r>
            <a:endParaRPr sz="1560">
              <a:latin typeface="Times New Roman"/>
              <a:ea typeface="Times New Roman"/>
              <a:cs typeface="Times New Roman"/>
              <a:sym typeface="Times New Roman"/>
            </a:endParaRPr>
          </a:p>
          <a:p>
            <a:pPr marL="0" marR="0" lvl="0" indent="0" algn="l" rtl="0">
              <a:lnSpc>
                <a:spcPct val="95000"/>
              </a:lnSpc>
              <a:spcBef>
                <a:spcPts val="0"/>
              </a:spcBef>
              <a:spcAft>
                <a:spcPts val="0"/>
              </a:spcAft>
              <a:buClr>
                <a:schemeClr val="dk1"/>
              </a:buClr>
              <a:buSzPts val="1260"/>
              <a:buNone/>
            </a:pPr>
            <a:r>
              <a:rPr lang="en-US" sz="1560">
                <a:latin typeface="Arial"/>
                <a:ea typeface="Arial"/>
                <a:cs typeface="Arial"/>
                <a:sym typeface="Arial"/>
              </a:rPr>
              <a:t>Students will work in small groups that will focus on fundamental reading and math skills as well as STEM and SEL. Students will be exposed to the Engineering is Elementary curriculum, and will work on projects and activities based around environmental sustainability.</a:t>
            </a:r>
            <a:endParaRPr sz="1560">
              <a:latin typeface="Arial"/>
              <a:ea typeface="Arial"/>
              <a:cs typeface="Arial"/>
              <a:sym typeface="Arial"/>
            </a:endParaRPr>
          </a:p>
          <a:p>
            <a:pPr marL="0" marR="0" lvl="0" indent="0" algn="l" rtl="0">
              <a:lnSpc>
                <a:spcPct val="95000"/>
              </a:lnSpc>
              <a:spcBef>
                <a:spcPts val="0"/>
              </a:spcBef>
              <a:spcAft>
                <a:spcPts val="0"/>
              </a:spcAft>
              <a:buClr>
                <a:schemeClr val="dk1"/>
              </a:buClr>
              <a:buSzPts val="1260"/>
              <a:buNone/>
            </a:pPr>
            <a:endParaRPr sz="1560" b="1">
              <a:latin typeface="Arial"/>
              <a:ea typeface="Arial"/>
              <a:cs typeface="Arial"/>
              <a:sym typeface="Arial"/>
            </a:endParaRPr>
          </a:p>
          <a:p>
            <a:pPr marL="0" marR="0" lvl="0" indent="0" algn="l" rtl="0">
              <a:lnSpc>
                <a:spcPct val="95000"/>
              </a:lnSpc>
              <a:spcBef>
                <a:spcPts val="0"/>
              </a:spcBef>
              <a:spcAft>
                <a:spcPts val="0"/>
              </a:spcAft>
              <a:buClr>
                <a:schemeClr val="dk1"/>
              </a:buClr>
              <a:buSzPts val="1260"/>
              <a:buNone/>
            </a:pPr>
            <a:r>
              <a:rPr lang="en-US" sz="1560" b="1">
                <a:latin typeface="Arial"/>
                <a:ea typeface="Arial"/>
                <a:cs typeface="Arial"/>
                <a:sym typeface="Arial"/>
              </a:rPr>
              <a:t>We will run an extended school year program at Connecticut Farms that will work with our current 1st, 2nd, and 3rd grade students.The program will run from July 6-July 23 from 8:30am-12:30pm. </a:t>
            </a:r>
            <a:endParaRPr sz="1560">
              <a:latin typeface="Times New Roman"/>
              <a:ea typeface="Times New Roman"/>
              <a:cs typeface="Times New Roman"/>
              <a:sym typeface="Times New Roman"/>
            </a:endParaRPr>
          </a:p>
          <a:p>
            <a:pPr marL="0" marR="0" lvl="0" indent="0" algn="l" rtl="0">
              <a:lnSpc>
                <a:spcPct val="95000"/>
              </a:lnSpc>
              <a:spcBef>
                <a:spcPts val="0"/>
              </a:spcBef>
              <a:spcAft>
                <a:spcPts val="0"/>
              </a:spcAft>
              <a:buClr>
                <a:schemeClr val="dk1"/>
              </a:buClr>
              <a:buSzPts val="1260"/>
              <a:buNone/>
            </a:pPr>
            <a:r>
              <a:rPr lang="en-US" sz="1560">
                <a:latin typeface="Arial"/>
                <a:ea typeface="Arial"/>
                <a:cs typeface="Arial"/>
                <a:sym typeface="Arial"/>
              </a:rPr>
              <a:t> </a:t>
            </a:r>
            <a:endParaRPr sz="1560">
              <a:latin typeface="Times New Roman"/>
              <a:ea typeface="Times New Roman"/>
              <a:cs typeface="Times New Roman"/>
              <a:sym typeface="Times New Roman"/>
            </a:endParaRPr>
          </a:p>
          <a:p>
            <a:pPr marL="0" marR="0" lvl="0" indent="0" algn="l" rtl="0">
              <a:lnSpc>
                <a:spcPct val="95000"/>
              </a:lnSpc>
              <a:spcBef>
                <a:spcPts val="0"/>
              </a:spcBef>
              <a:spcAft>
                <a:spcPts val="0"/>
              </a:spcAft>
              <a:buClr>
                <a:schemeClr val="dk1"/>
              </a:buClr>
              <a:buSzPts val="1260"/>
              <a:buNone/>
            </a:pPr>
            <a:endParaRPr sz="1560">
              <a:latin typeface="Times New Roman"/>
              <a:ea typeface="Times New Roman"/>
              <a:cs typeface="Times New Roman"/>
              <a:sym typeface="Times New Roman"/>
            </a:endParaRPr>
          </a:p>
          <a:p>
            <a:pPr marL="0" marR="0" lvl="0" indent="0" algn="l" rtl="0">
              <a:lnSpc>
                <a:spcPct val="80000"/>
              </a:lnSpc>
              <a:spcBef>
                <a:spcPts val="0"/>
              </a:spcBef>
              <a:spcAft>
                <a:spcPts val="0"/>
              </a:spcAft>
              <a:buClr>
                <a:schemeClr val="dk1"/>
              </a:buClr>
              <a:buSzPts val="1260"/>
              <a:buNone/>
            </a:pPr>
            <a:r>
              <a:rPr lang="en-US" sz="1560">
                <a:latin typeface="Times New Roman"/>
                <a:ea typeface="Times New Roman"/>
                <a:cs typeface="Times New Roman"/>
                <a:sym typeface="Times New Roman"/>
              </a:rPr>
              <a:t> </a:t>
            </a:r>
            <a:endParaRPr sz="2260"/>
          </a:p>
          <a:p>
            <a:pPr marL="457200" lvl="1" indent="0" algn="l" rtl="0">
              <a:lnSpc>
                <a:spcPct val="80000"/>
              </a:lnSpc>
              <a:spcBef>
                <a:spcPts val="500"/>
              </a:spcBef>
              <a:spcAft>
                <a:spcPts val="0"/>
              </a:spcAft>
              <a:buClr>
                <a:schemeClr val="dk1"/>
              </a:buClr>
              <a:buSzPts val="1120"/>
              <a:buNone/>
            </a:pPr>
            <a:endParaRPr sz="1420" b="1"/>
          </a:p>
          <a:p>
            <a:pPr marL="0" lvl="0" indent="0" algn="l" rtl="0">
              <a:lnSpc>
                <a:spcPct val="80000"/>
              </a:lnSpc>
              <a:spcBef>
                <a:spcPts val="1000"/>
              </a:spcBef>
              <a:spcAft>
                <a:spcPts val="0"/>
              </a:spcAft>
              <a:buClr>
                <a:schemeClr val="dk1"/>
              </a:buClr>
              <a:buSzPts val="1400"/>
              <a:buNone/>
            </a:pP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Franklin Elementary</a:t>
            </a:r>
            <a:endParaRPr/>
          </a:p>
        </p:txBody>
      </p:sp>
      <p:sp>
        <p:nvSpPr>
          <p:cNvPr id="118" name="Google Shape;118;p3"/>
          <p:cNvSpPr txBox="1">
            <a:spLocks noGrp="1"/>
          </p:cNvSpPr>
          <p:nvPr>
            <p:ph type="body" idx="1"/>
          </p:nvPr>
        </p:nvSpPr>
        <p:spPr>
          <a:xfrm>
            <a:off x="120975" y="1371900"/>
            <a:ext cx="11933400" cy="5322900"/>
          </a:xfrm>
          <a:prstGeom prst="rect">
            <a:avLst/>
          </a:prstGeom>
          <a:noFill/>
          <a:ln>
            <a:noFill/>
          </a:ln>
        </p:spPr>
        <p:txBody>
          <a:bodyPr spcFirstLastPara="1" wrap="square" lIns="91425" tIns="45700" rIns="91425" bIns="45700" anchor="t" anchorCtr="0">
            <a:normAutofit lnSpcReduction="20000"/>
          </a:bodyPr>
          <a:lstStyle/>
          <a:p>
            <a:pPr marL="0" marR="0" lvl="0" indent="0" algn="ctr" rtl="0">
              <a:lnSpc>
                <a:spcPct val="115000"/>
              </a:lnSpc>
              <a:spcBef>
                <a:spcPts val="0"/>
              </a:spcBef>
              <a:spcAft>
                <a:spcPts val="0"/>
              </a:spcAft>
              <a:buClr>
                <a:srgbClr val="000000"/>
              </a:buClr>
              <a:buSzPts val="1600"/>
              <a:buNone/>
            </a:pPr>
            <a:r>
              <a:rPr lang="en-US" sz="1600">
                <a:solidFill>
                  <a:srgbClr val="000000"/>
                </a:solidFill>
                <a:latin typeface="Arial"/>
                <a:ea typeface="Arial"/>
                <a:cs typeface="Arial"/>
                <a:sym typeface="Arial"/>
              </a:rPr>
              <a:t>“Jumpstart” Summer School Program</a:t>
            </a:r>
            <a:endParaRPr sz="1600">
              <a:latin typeface="Arial"/>
              <a:ea typeface="Arial"/>
              <a:cs typeface="Arial"/>
              <a:sym typeface="Arial"/>
            </a:endParaRPr>
          </a:p>
          <a:p>
            <a:pPr marL="0" marR="0" lvl="0" indent="0" algn="l" rtl="0">
              <a:lnSpc>
                <a:spcPct val="115000"/>
              </a:lnSpc>
              <a:spcBef>
                <a:spcPts val="800"/>
              </a:spcBef>
              <a:spcAft>
                <a:spcPts val="0"/>
              </a:spcAft>
              <a:buClr>
                <a:schemeClr val="dk1"/>
              </a:buClr>
              <a:buSzPts val="1600"/>
              <a:buNone/>
            </a:pPr>
            <a:r>
              <a:rPr lang="en-US" sz="1600">
                <a:latin typeface="Arial"/>
                <a:ea typeface="Arial"/>
                <a:cs typeface="Arial"/>
                <a:sym typeface="Arial"/>
              </a:rPr>
              <a:t> </a:t>
            </a:r>
            <a:endParaRPr sz="1600">
              <a:latin typeface="Arial"/>
              <a:ea typeface="Arial"/>
              <a:cs typeface="Arial"/>
              <a:sym typeface="Arial"/>
            </a:endParaRPr>
          </a:p>
          <a:p>
            <a:pPr marL="0" marR="0" lvl="0" indent="0" algn="l" rtl="0">
              <a:lnSpc>
                <a:spcPct val="115000"/>
              </a:lnSpc>
              <a:spcBef>
                <a:spcPts val="800"/>
              </a:spcBef>
              <a:spcAft>
                <a:spcPts val="0"/>
              </a:spcAft>
              <a:buClr>
                <a:srgbClr val="000000"/>
              </a:buClr>
              <a:buSzPts val="1600"/>
              <a:buNone/>
            </a:pPr>
            <a:r>
              <a:rPr lang="en-US" sz="1600">
                <a:solidFill>
                  <a:srgbClr val="000000"/>
                </a:solidFill>
                <a:latin typeface="Arial"/>
                <a:ea typeface="Arial"/>
                <a:cs typeface="Arial"/>
                <a:sym typeface="Arial"/>
              </a:rPr>
              <a:t>The program is for students who will be entering Grades K-4 in the 2021-2022 school year. </a:t>
            </a:r>
            <a:endParaRPr sz="1600">
              <a:latin typeface="Arial"/>
              <a:ea typeface="Arial"/>
              <a:cs typeface="Arial"/>
              <a:sym typeface="Arial"/>
            </a:endParaRPr>
          </a:p>
          <a:p>
            <a:pPr marL="0" marR="0" lvl="0" indent="0" algn="l" rtl="0">
              <a:lnSpc>
                <a:spcPct val="115000"/>
              </a:lnSpc>
              <a:spcBef>
                <a:spcPts val="800"/>
              </a:spcBef>
              <a:spcAft>
                <a:spcPts val="0"/>
              </a:spcAft>
              <a:buClr>
                <a:srgbClr val="222222"/>
              </a:buClr>
              <a:buSzPts val="1600"/>
              <a:buNone/>
            </a:pPr>
            <a:r>
              <a:rPr lang="en-US" sz="1600">
                <a:solidFill>
                  <a:srgbClr val="222222"/>
                </a:solidFill>
                <a:highlight>
                  <a:srgbClr val="FFFFFF"/>
                </a:highlight>
                <a:latin typeface="Arial"/>
                <a:ea typeface="Arial"/>
                <a:cs typeface="Arial"/>
                <a:sym typeface="Arial"/>
              </a:rPr>
              <a:t>Students entering Kindergarten will receive instruction focused on social emotional development and foundational literacy skills. This pre-kindergarten transitional program is designed to help incoming kindergarten students feel confident and ready for success in school.  Students will have a chance to get familiar with our school and their classroom as well as get to know their classmates before school officially starts. Children will be involved in typical kindergarten   classroom activities, tour the school and experience outdoor play just like they will at recess. This fun, positive experience helps our kindergarten students become familiar with school before school begins. It supports students and families for a positive transition into kindergarten</a:t>
            </a:r>
            <a:endParaRPr sz="1600">
              <a:latin typeface="Arial"/>
              <a:ea typeface="Arial"/>
              <a:cs typeface="Arial"/>
              <a:sym typeface="Arial"/>
            </a:endParaRPr>
          </a:p>
          <a:p>
            <a:pPr marL="0" marR="0" lvl="0" indent="0" algn="l" rtl="0">
              <a:lnSpc>
                <a:spcPct val="115000"/>
              </a:lnSpc>
              <a:spcBef>
                <a:spcPts val="0"/>
              </a:spcBef>
              <a:spcAft>
                <a:spcPts val="0"/>
              </a:spcAft>
              <a:buClr>
                <a:schemeClr val="dk1"/>
              </a:buClr>
              <a:buSzPts val="1600"/>
              <a:buNone/>
            </a:pPr>
            <a:r>
              <a:rPr lang="en-US" sz="1600">
                <a:latin typeface="Arial"/>
                <a:ea typeface="Arial"/>
                <a:cs typeface="Arial"/>
                <a:sym typeface="Arial"/>
              </a:rPr>
              <a:t> </a:t>
            </a:r>
            <a:endParaRPr sz="1600">
              <a:latin typeface="Arial"/>
              <a:ea typeface="Arial"/>
              <a:cs typeface="Arial"/>
              <a:sym typeface="Arial"/>
            </a:endParaRPr>
          </a:p>
          <a:p>
            <a:pPr marL="0" marR="0" lvl="0" indent="0" algn="l" rtl="0">
              <a:lnSpc>
                <a:spcPct val="115000"/>
              </a:lnSpc>
              <a:spcBef>
                <a:spcPts val="0"/>
              </a:spcBef>
              <a:spcAft>
                <a:spcPts val="0"/>
              </a:spcAft>
              <a:buClr>
                <a:schemeClr val="dk1"/>
              </a:buClr>
              <a:buSzPts val="1600"/>
              <a:buNone/>
            </a:pPr>
            <a:r>
              <a:rPr lang="en-US" sz="1600">
                <a:latin typeface="Arial"/>
                <a:ea typeface="Arial"/>
                <a:cs typeface="Arial"/>
                <a:sym typeface="Arial"/>
              </a:rPr>
              <a:t>Students entering grades 1-4 who participate in the program will receive instruction emphasizing social and emotional development, cross-curricular learning in math and reading, as well as problem solving and critical thinking skills. In addition, there will be instruction focused on improving grade level skills in ELA and Mathematics.   </a:t>
            </a:r>
            <a:r>
              <a:rPr lang="en-US" sz="1600">
                <a:highlight>
                  <a:srgbClr val="FFFFFF"/>
                </a:highlight>
                <a:latin typeface="Arial"/>
                <a:ea typeface="Arial"/>
                <a:cs typeface="Arial"/>
                <a:sym typeface="Arial"/>
              </a:rPr>
              <a:t>The Summer learning program will provide students with additional learning opportunities filled with rigorous and relevant instruction, as well as student-centered learning and enrichment experiences.</a:t>
            </a:r>
            <a:endParaRPr sz="1600">
              <a:latin typeface="Arial"/>
              <a:ea typeface="Arial"/>
              <a:cs typeface="Arial"/>
              <a:sym typeface="Arial"/>
            </a:endParaRPr>
          </a:p>
          <a:p>
            <a:pPr marL="0" marR="0" lvl="0" indent="0" algn="l" rtl="0">
              <a:lnSpc>
                <a:spcPct val="115000"/>
              </a:lnSpc>
              <a:spcBef>
                <a:spcPts val="0"/>
              </a:spcBef>
              <a:spcAft>
                <a:spcPts val="0"/>
              </a:spcAft>
              <a:buClr>
                <a:srgbClr val="222222"/>
              </a:buClr>
              <a:buSzPts val="1600"/>
              <a:buNone/>
            </a:pPr>
            <a:r>
              <a:rPr lang="en-US" sz="1600">
                <a:solidFill>
                  <a:srgbClr val="222222"/>
                </a:solidFill>
                <a:highlight>
                  <a:srgbClr val="FFFFFF"/>
                </a:highlight>
                <a:latin typeface="Arial"/>
                <a:ea typeface="Arial"/>
                <a:cs typeface="Arial"/>
                <a:sym typeface="Arial"/>
              </a:rPr>
              <a:t> </a:t>
            </a:r>
            <a:endParaRPr sz="1600">
              <a:latin typeface="Arial"/>
              <a:ea typeface="Arial"/>
              <a:cs typeface="Arial"/>
              <a:sym typeface="Arial"/>
            </a:endParaRPr>
          </a:p>
          <a:p>
            <a:pPr marL="0" marR="0" lvl="0" indent="0" algn="l" rtl="0">
              <a:lnSpc>
                <a:spcPct val="115000"/>
              </a:lnSpc>
              <a:spcBef>
                <a:spcPts val="0"/>
              </a:spcBef>
              <a:spcAft>
                <a:spcPts val="0"/>
              </a:spcAft>
              <a:buClr>
                <a:schemeClr val="dk1"/>
              </a:buClr>
              <a:buSzPts val="1600"/>
              <a:buNone/>
            </a:pPr>
            <a:r>
              <a:rPr lang="en-US" sz="1600" b="1">
                <a:latin typeface="Arial"/>
                <a:ea typeface="Arial"/>
                <a:cs typeface="Arial"/>
                <a:sym typeface="Arial"/>
              </a:rPr>
              <a:t>The program will be held from Monday - Friday  8:30 AM - 12:30 PM </a:t>
            </a:r>
            <a:endParaRPr sz="1600" b="1">
              <a:latin typeface="Arial"/>
              <a:ea typeface="Arial"/>
              <a:cs typeface="Arial"/>
              <a:sym typeface="Arial"/>
            </a:endParaRPr>
          </a:p>
          <a:p>
            <a:pPr marL="0" marR="0" lvl="0" indent="0" algn="l" rtl="0">
              <a:lnSpc>
                <a:spcPct val="115000"/>
              </a:lnSpc>
              <a:spcBef>
                <a:spcPts val="0"/>
              </a:spcBef>
              <a:spcAft>
                <a:spcPts val="0"/>
              </a:spcAft>
              <a:buClr>
                <a:schemeClr val="dk1"/>
              </a:buClr>
              <a:buSzPts val="1600"/>
              <a:buNone/>
            </a:pPr>
            <a:r>
              <a:rPr lang="en-US" sz="1600" b="1">
                <a:latin typeface="Arial"/>
                <a:ea typeface="Arial"/>
                <a:cs typeface="Arial"/>
                <a:sym typeface="Arial"/>
              </a:rPr>
              <a:t>This program will begin on Wednesday JULY 7th, 2021, and run through Friday, July 30th, 2021</a:t>
            </a:r>
            <a:r>
              <a:rPr lang="en-US" sz="1600">
                <a:latin typeface="Arial"/>
                <a:ea typeface="Arial"/>
                <a:cs typeface="Arial"/>
                <a:sym typeface="Arial"/>
              </a:rPr>
              <a:t> </a:t>
            </a:r>
            <a:endParaRPr sz="1600">
              <a:latin typeface="Arial"/>
              <a:ea typeface="Arial"/>
              <a:cs typeface="Arial"/>
              <a:sym typeface="Arial"/>
            </a:endParaRPr>
          </a:p>
          <a:p>
            <a:pPr marL="0" marR="0" lvl="0" indent="0" algn="l" rtl="0">
              <a:lnSpc>
                <a:spcPct val="115000"/>
              </a:lnSpc>
              <a:spcBef>
                <a:spcPts val="0"/>
              </a:spcBef>
              <a:spcAft>
                <a:spcPts val="0"/>
              </a:spcAft>
              <a:buClr>
                <a:schemeClr val="dk1"/>
              </a:buClr>
              <a:buSzPts val="1600"/>
              <a:buNone/>
            </a:pPr>
            <a:r>
              <a:rPr lang="en-US" sz="1600">
                <a:latin typeface="Arial"/>
                <a:ea typeface="Arial"/>
                <a:cs typeface="Arial"/>
                <a:sym typeface="Arial"/>
              </a:rPr>
              <a:t> </a:t>
            </a:r>
            <a:endParaRPr sz="1600">
              <a:latin typeface="Arial"/>
              <a:ea typeface="Arial"/>
              <a:cs typeface="Arial"/>
              <a:sym typeface="Arial"/>
            </a:endParaRPr>
          </a:p>
          <a:p>
            <a:pPr marL="0" marR="0" lvl="0" indent="0" algn="l" rtl="0">
              <a:lnSpc>
                <a:spcPct val="115000"/>
              </a:lnSpc>
              <a:spcBef>
                <a:spcPts val="0"/>
              </a:spcBef>
              <a:spcAft>
                <a:spcPts val="0"/>
              </a:spcAft>
              <a:buClr>
                <a:schemeClr val="dk1"/>
              </a:buClr>
              <a:buSzPts val="1600"/>
              <a:buNone/>
            </a:pPr>
            <a:r>
              <a:rPr lang="en-US" sz="1600">
                <a:latin typeface="Arial"/>
                <a:ea typeface="Arial"/>
                <a:cs typeface="Arial"/>
                <a:sym typeface="Arial"/>
              </a:rPr>
              <a:t>**Courses will be scheduled, and teachers will deliver content in-person.</a:t>
            </a:r>
            <a:endParaRPr sz="1600">
              <a:latin typeface="Arial"/>
              <a:ea typeface="Arial"/>
              <a:cs typeface="Arial"/>
              <a:sym typeface="Arial"/>
            </a:endParaRPr>
          </a:p>
          <a:p>
            <a:pPr marL="0" marR="0" lvl="0" indent="0" algn="l" rtl="0">
              <a:lnSpc>
                <a:spcPct val="115000"/>
              </a:lnSpc>
              <a:spcBef>
                <a:spcPts val="0"/>
              </a:spcBef>
              <a:spcAft>
                <a:spcPts val="0"/>
              </a:spcAft>
              <a:buClr>
                <a:schemeClr val="dk1"/>
              </a:buClr>
              <a:buSzPts val="1600"/>
              <a:buNone/>
            </a:pPr>
            <a:r>
              <a:rPr lang="en-US" sz="1600">
                <a:latin typeface="Arial"/>
                <a:ea typeface="Arial"/>
                <a:cs typeface="Arial"/>
                <a:sym typeface="Arial"/>
              </a:rPr>
              <a:t> Virtual options will be offered for students who request it.</a:t>
            </a:r>
            <a:r>
              <a:rPr lang="en-US" sz="1600" b="1">
                <a:latin typeface="Arial"/>
                <a:ea typeface="Arial"/>
                <a:cs typeface="Arial"/>
                <a:sym typeface="Arial"/>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Jefferson Elementary</a:t>
            </a:r>
            <a:endParaRPr/>
          </a:p>
        </p:txBody>
      </p:sp>
      <p:sp>
        <p:nvSpPr>
          <p:cNvPr id="124" name="Google Shape;124;p4"/>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r>
              <a:rPr lang="en-US" sz="2000">
                <a:latin typeface="Arial"/>
                <a:ea typeface="Arial"/>
                <a:cs typeface="Arial"/>
                <a:sym typeface="Arial"/>
              </a:rPr>
              <a:t>Jefferson Elementary School will use Title I funds to provide a summer learning program. The program provides students with enhanced learning opportunities in the areas of mathematics, ELA, and cross-curricular project-based learning activities through STEM instruction. Students will receive small group instruction in the areas of ELA, mathematics, STEM, and physical education, all infused with SEL. The prerequisite skills from 4th grade will be taught in math and ELA. Small group and targeted instruction are utilized by all teachers to improve student’s ELA and mathematics skills needed to meet the state’s rigorous academic standards. </a:t>
            </a:r>
            <a:endParaRPr sz="2000">
              <a:latin typeface="Arial"/>
              <a:ea typeface="Arial"/>
              <a:cs typeface="Arial"/>
              <a:sym typeface="Arial"/>
            </a:endParaRPr>
          </a:p>
          <a:p>
            <a:pPr marL="0" lvl="0" indent="0" algn="l" rtl="0">
              <a:lnSpc>
                <a:spcPct val="100000"/>
              </a:lnSpc>
              <a:spcBef>
                <a:spcPts val="0"/>
              </a:spcBef>
              <a:spcAft>
                <a:spcPts val="0"/>
              </a:spcAft>
              <a:buClr>
                <a:schemeClr val="dk1"/>
              </a:buClr>
              <a:buSzPts val="2000"/>
              <a:buNone/>
            </a:pPr>
            <a:endParaRPr sz="2000">
              <a:latin typeface="Arial"/>
              <a:ea typeface="Arial"/>
              <a:cs typeface="Arial"/>
              <a:sym typeface="Arial"/>
            </a:endParaRPr>
          </a:p>
          <a:p>
            <a:pPr marL="0" lvl="0" indent="0" algn="l" rtl="0">
              <a:spcBef>
                <a:spcPts val="0"/>
              </a:spcBef>
              <a:spcAft>
                <a:spcPts val="0"/>
              </a:spcAft>
              <a:buClr>
                <a:schemeClr val="dk1"/>
              </a:buClr>
              <a:buSzPts val="2000"/>
              <a:buFont typeface="Arial"/>
              <a:buNone/>
            </a:pPr>
            <a:r>
              <a:rPr lang="en-US" sz="2000" b="1">
                <a:latin typeface="Arial"/>
                <a:ea typeface="Arial"/>
                <a:cs typeface="Arial"/>
                <a:sym typeface="Arial"/>
              </a:rPr>
              <a:t>The program will be in-person with a virtual option and run from July 6th - July 16th from 8:30 am - 2:30 pm.  </a:t>
            </a:r>
            <a:endParaRPr b="1">
              <a:latin typeface="Arial Black"/>
              <a:ea typeface="Arial Black"/>
              <a:cs typeface="Arial Black"/>
              <a:sym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Burnet Middle School</a:t>
            </a:r>
            <a:endParaRPr/>
          </a:p>
        </p:txBody>
      </p:sp>
      <p:sp>
        <p:nvSpPr>
          <p:cNvPr id="130" name="Google Shape;130;p5"/>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dk1"/>
              </a:buClr>
              <a:buSzPts val="1800"/>
              <a:buNone/>
            </a:pPr>
            <a:r>
              <a:rPr lang="en-US" sz="2200">
                <a:latin typeface="Times New Roman"/>
                <a:ea typeface="Times New Roman"/>
                <a:cs typeface="Times New Roman"/>
                <a:sym typeface="Times New Roman"/>
              </a:rPr>
              <a:t>Students with a Goal (S.W.A.G)</a:t>
            </a:r>
            <a:endParaRPr sz="3200"/>
          </a:p>
          <a:p>
            <a:pPr marL="0" marR="0" lvl="0" indent="0" algn="l" rtl="0">
              <a:lnSpc>
                <a:spcPct val="107000"/>
              </a:lnSpc>
              <a:spcBef>
                <a:spcPts val="800"/>
              </a:spcBef>
              <a:spcAft>
                <a:spcPts val="0"/>
              </a:spcAft>
              <a:buClr>
                <a:schemeClr val="dk1"/>
              </a:buClr>
              <a:buSzPts val="1800"/>
              <a:buNone/>
            </a:pPr>
            <a:r>
              <a:rPr lang="en-US" sz="2200">
                <a:latin typeface="Times New Roman"/>
                <a:ea typeface="Times New Roman"/>
                <a:cs typeface="Times New Roman"/>
                <a:sym typeface="Times New Roman"/>
              </a:rPr>
              <a:t>Burnet Middle School is proud to announce will be offering the Summer Accelerated S.W.AG. program. The program will be offered to all Burnet Middle School students who are enrolled in 6th, 7th and 8th grade for the 2021-2022 academic school year. The program will offer courses in the areas of English Language Arts (ELA), Math, STEM, and Social Emotional Learning.  Courses will focus on the identified essential standard as determined by grade level department staff and supervisors to ensure standards mastery. Staff will use a variety of strategies to monitor, assess, and provide feedback to students about their learning throughout the program.</a:t>
            </a:r>
            <a:endParaRPr sz="2200">
              <a:latin typeface="Calibri"/>
              <a:ea typeface="Calibri"/>
              <a:cs typeface="Calibri"/>
              <a:sym typeface="Calibri"/>
            </a:endParaRPr>
          </a:p>
          <a:p>
            <a:pPr marL="0" marR="0" lvl="0" indent="0" algn="l" rtl="0">
              <a:lnSpc>
                <a:spcPct val="107000"/>
              </a:lnSpc>
              <a:spcBef>
                <a:spcPts val="800"/>
              </a:spcBef>
              <a:spcAft>
                <a:spcPts val="0"/>
              </a:spcAft>
              <a:buClr>
                <a:schemeClr val="dk1"/>
              </a:buClr>
              <a:buSzPts val="1800"/>
              <a:buNone/>
            </a:pPr>
            <a:r>
              <a:rPr lang="en-US" sz="2200">
                <a:latin typeface="Times New Roman"/>
                <a:ea typeface="Times New Roman"/>
                <a:cs typeface="Times New Roman"/>
                <a:sym typeface="Times New Roman"/>
              </a:rPr>
              <a:t>There will be two sessions:  	July 6</a:t>
            </a:r>
            <a:r>
              <a:rPr lang="en-US" sz="2200" baseline="30000">
                <a:latin typeface="Times New Roman"/>
                <a:ea typeface="Times New Roman"/>
                <a:cs typeface="Times New Roman"/>
                <a:sym typeface="Times New Roman"/>
              </a:rPr>
              <a:t>th</a:t>
            </a:r>
            <a:r>
              <a:rPr lang="en-US" sz="2200">
                <a:latin typeface="Times New Roman"/>
                <a:ea typeface="Times New Roman"/>
                <a:cs typeface="Times New Roman"/>
                <a:sym typeface="Times New Roman"/>
              </a:rPr>
              <a:t>- July 23</a:t>
            </a:r>
            <a:r>
              <a:rPr lang="en-US" sz="2200" baseline="30000">
                <a:latin typeface="Times New Roman"/>
                <a:ea typeface="Times New Roman"/>
                <a:cs typeface="Times New Roman"/>
                <a:sym typeface="Times New Roman"/>
              </a:rPr>
              <a:t>rd</a:t>
            </a:r>
            <a:r>
              <a:rPr lang="en-US" sz="2200">
                <a:latin typeface="Times New Roman"/>
                <a:ea typeface="Times New Roman"/>
                <a:cs typeface="Times New Roman"/>
                <a:sym typeface="Times New Roman"/>
              </a:rPr>
              <a:t>   8:30-12 (Tentative)</a:t>
            </a:r>
            <a:endParaRPr sz="2200">
              <a:latin typeface="Calibri"/>
              <a:ea typeface="Calibri"/>
              <a:cs typeface="Calibri"/>
              <a:sym typeface="Calibri"/>
            </a:endParaRPr>
          </a:p>
          <a:p>
            <a:pPr marL="0" marR="0" lvl="0" indent="0" algn="l" rtl="0">
              <a:lnSpc>
                <a:spcPct val="107000"/>
              </a:lnSpc>
              <a:spcBef>
                <a:spcPts val="800"/>
              </a:spcBef>
              <a:spcAft>
                <a:spcPts val="0"/>
              </a:spcAft>
              <a:buClr>
                <a:schemeClr val="dk1"/>
              </a:buClr>
              <a:buSzPts val="1800"/>
              <a:buNone/>
            </a:pPr>
            <a:r>
              <a:rPr lang="en-US" sz="2200">
                <a:latin typeface="Times New Roman"/>
                <a:ea typeface="Times New Roman"/>
                <a:cs typeface="Times New Roman"/>
                <a:sym typeface="Times New Roman"/>
              </a:rPr>
              <a:t>							July 27</a:t>
            </a:r>
            <a:r>
              <a:rPr lang="en-US" sz="2200" baseline="30000">
                <a:latin typeface="Times New Roman"/>
                <a:ea typeface="Times New Roman"/>
                <a:cs typeface="Times New Roman"/>
                <a:sym typeface="Times New Roman"/>
              </a:rPr>
              <a:t>th</a:t>
            </a:r>
            <a:r>
              <a:rPr lang="en-US" sz="2200">
                <a:latin typeface="Times New Roman"/>
                <a:ea typeface="Times New Roman"/>
                <a:cs typeface="Times New Roman"/>
                <a:sym typeface="Times New Roman"/>
              </a:rPr>
              <a:t>-Aug 13</a:t>
            </a:r>
            <a:r>
              <a:rPr lang="en-US" sz="2200" baseline="30000">
                <a:latin typeface="Times New Roman"/>
                <a:ea typeface="Times New Roman"/>
                <a:cs typeface="Times New Roman"/>
                <a:sym typeface="Times New Roman"/>
              </a:rPr>
              <a:t>th</a:t>
            </a:r>
            <a:r>
              <a:rPr lang="en-US" sz="2200">
                <a:latin typeface="Times New Roman"/>
                <a:ea typeface="Times New Roman"/>
                <a:cs typeface="Times New Roman"/>
                <a:sym typeface="Times New Roman"/>
              </a:rPr>
              <a:t>  8:30-12</a:t>
            </a:r>
            <a:endParaRPr sz="22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Union High School</a:t>
            </a:r>
            <a:endParaRPr/>
          </a:p>
        </p:txBody>
      </p:sp>
      <p:sp>
        <p:nvSpPr>
          <p:cNvPr id="136" name="Google Shape;136;p6"/>
          <p:cNvSpPr txBox="1">
            <a:spLocks noGrp="1"/>
          </p:cNvSpPr>
          <p:nvPr>
            <p:ph type="body" idx="1"/>
          </p:nvPr>
        </p:nvSpPr>
        <p:spPr>
          <a:xfrm>
            <a:off x="838200" y="1631850"/>
            <a:ext cx="11216100" cy="50631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15000"/>
              </a:lnSpc>
              <a:spcBef>
                <a:spcPts val="0"/>
              </a:spcBef>
              <a:spcAft>
                <a:spcPts val="0"/>
              </a:spcAft>
              <a:buClr>
                <a:schemeClr val="dk1"/>
              </a:buClr>
              <a:buSzPct val="80629"/>
              <a:buNone/>
            </a:pPr>
            <a:r>
              <a:rPr lang="en-US" sz="2232" b="1" u="sng">
                <a:latin typeface="Arial"/>
                <a:ea typeface="Arial"/>
                <a:cs typeface="Arial"/>
                <a:sym typeface="Arial"/>
              </a:rPr>
              <a:t>8th - 9th Grade Transition Program:</a:t>
            </a:r>
            <a:endParaRPr sz="2232">
              <a:latin typeface="Arial"/>
              <a:ea typeface="Arial"/>
              <a:cs typeface="Arial"/>
              <a:sym typeface="Arial"/>
            </a:endParaRPr>
          </a:p>
          <a:p>
            <a:pPr marL="0" marR="0" lvl="0" indent="0" algn="l" rtl="0">
              <a:lnSpc>
                <a:spcPct val="115000"/>
              </a:lnSpc>
              <a:spcBef>
                <a:spcPts val="0"/>
              </a:spcBef>
              <a:spcAft>
                <a:spcPts val="0"/>
              </a:spcAft>
              <a:buClr>
                <a:schemeClr val="dk1"/>
              </a:buClr>
              <a:buSzPct val="80629"/>
              <a:buNone/>
            </a:pPr>
            <a:r>
              <a:rPr lang="en-US" sz="2232">
                <a:latin typeface="Arial"/>
                <a:ea typeface="Arial"/>
                <a:cs typeface="Arial"/>
                <a:sym typeface="Arial"/>
              </a:rPr>
              <a:t>Students transitioning from 8th to 9th grade will be given the opportunity to participate in a High School preparatory program.  Interested students will be invited to the high school to partake in a two week in-person experience covering a range of topics aimed to best prepare our incoming freshmen. These topics may include:</a:t>
            </a:r>
            <a:endParaRPr sz="3232"/>
          </a:p>
          <a:p>
            <a:pPr marL="342900" marR="0" lvl="0" indent="-368299" algn="l" rtl="0">
              <a:lnSpc>
                <a:spcPct val="115000"/>
              </a:lnSpc>
              <a:spcBef>
                <a:spcPts val="0"/>
              </a:spcBef>
              <a:spcAft>
                <a:spcPts val="0"/>
              </a:spcAft>
              <a:buClr>
                <a:schemeClr val="dk1"/>
              </a:buClr>
              <a:buSzPct val="100000"/>
              <a:buFont typeface="Arial"/>
              <a:buChar char="●"/>
            </a:pPr>
            <a:r>
              <a:rPr lang="en-US" sz="2232" u="none" strike="noStrike">
                <a:latin typeface="Arial"/>
                <a:ea typeface="Arial"/>
                <a:cs typeface="Arial"/>
                <a:sym typeface="Arial"/>
              </a:rPr>
              <a:t>Study skills</a:t>
            </a:r>
            <a:endParaRPr sz="3232"/>
          </a:p>
          <a:p>
            <a:pPr marL="342900" marR="0" lvl="0" indent="-368299" algn="l" rtl="0">
              <a:lnSpc>
                <a:spcPct val="115000"/>
              </a:lnSpc>
              <a:spcBef>
                <a:spcPts val="0"/>
              </a:spcBef>
              <a:spcAft>
                <a:spcPts val="0"/>
              </a:spcAft>
              <a:buClr>
                <a:schemeClr val="dk1"/>
              </a:buClr>
              <a:buSzPct val="100000"/>
              <a:buFont typeface="Arial"/>
              <a:buChar char="●"/>
            </a:pPr>
            <a:r>
              <a:rPr lang="en-US" sz="2232" u="none" strike="noStrike">
                <a:latin typeface="Arial"/>
                <a:ea typeface="Arial"/>
                <a:cs typeface="Arial"/>
                <a:sym typeface="Arial"/>
              </a:rPr>
              <a:t>Organizational skills </a:t>
            </a:r>
            <a:endParaRPr sz="3232"/>
          </a:p>
          <a:p>
            <a:pPr marL="342900" marR="0" lvl="0" indent="-368299" algn="l" rtl="0">
              <a:lnSpc>
                <a:spcPct val="115000"/>
              </a:lnSpc>
              <a:spcBef>
                <a:spcPts val="0"/>
              </a:spcBef>
              <a:spcAft>
                <a:spcPts val="0"/>
              </a:spcAft>
              <a:buClr>
                <a:schemeClr val="dk1"/>
              </a:buClr>
              <a:buSzPct val="100000"/>
              <a:buFont typeface="Arial"/>
              <a:buChar char="●"/>
            </a:pPr>
            <a:r>
              <a:rPr lang="en-US" sz="2232" u="none" strike="noStrike">
                <a:latin typeface="Arial"/>
                <a:ea typeface="Arial"/>
                <a:cs typeface="Arial"/>
                <a:sym typeface="Arial"/>
              </a:rPr>
              <a:t>Time management</a:t>
            </a:r>
            <a:endParaRPr sz="3232"/>
          </a:p>
          <a:p>
            <a:pPr marL="342900" marR="0" lvl="0" indent="-368299" algn="l" rtl="0">
              <a:lnSpc>
                <a:spcPct val="115000"/>
              </a:lnSpc>
              <a:spcBef>
                <a:spcPts val="0"/>
              </a:spcBef>
              <a:spcAft>
                <a:spcPts val="0"/>
              </a:spcAft>
              <a:buClr>
                <a:schemeClr val="dk1"/>
              </a:buClr>
              <a:buSzPct val="100000"/>
              <a:buFont typeface="Arial"/>
              <a:buChar char="●"/>
            </a:pPr>
            <a:r>
              <a:rPr lang="en-US" sz="2232" u="none" strike="noStrike">
                <a:latin typeface="Arial"/>
                <a:ea typeface="Arial"/>
                <a:cs typeface="Arial"/>
                <a:sym typeface="Arial"/>
              </a:rPr>
              <a:t>UHS Code of Conduct</a:t>
            </a:r>
            <a:endParaRPr sz="3232"/>
          </a:p>
          <a:p>
            <a:pPr marL="342900" marR="0" lvl="0" indent="-368299" algn="l" rtl="0">
              <a:lnSpc>
                <a:spcPct val="115000"/>
              </a:lnSpc>
              <a:spcBef>
                <a:spcPts val="0"/>
              </a:spcBef>
              <a:spcAft>
                <a:spcPts val="0"/>
              </a:spcAft>
              <a:buClr>
                <a:schemeClr val="dk1"/>
              </a:buClr>
              <a:buSzPct val="100000"/>
              <a:buFont typeface="Arial"/>
              <a:buChar char="●"/>
            </a:pPr>
            <a:r>
              <a:rPr lang="en-US" sz="2232" u="none" strike="noStrike">
                <a:latin typeface="Arial"/>
                <a:ea typeface="Arial"/>
                <a:cs typeface="Arial"/>
                <a:sym typeface="Arial"/>
              </a:rPr>
              <a:t>Building Tour</a:t>
            </a:r>
            <a:endParaRPr sz="3232"/>
          </a:p>
          <a:p>
            <a:pPr marL="342900" marR="0" lvl="0" indent="-368299" algn="l" rtl="0">
              <a:lnSpc>
                <a:spcPct val="115000"/>
              </a:lnSpc>
              <a:spcBef>
                <a:spcPts val="0"/>
              </a:spcBef>
              <a:spcAft>
                <a:spcPts val="0"/>
              </a:spcAft>
              <a:buClr>
                <a:schemeClr val="dk1"/>
              </a:buClr>
              <a:buSzPct val="100000"/>
              <a:buFont typeface="Arial"/>
              <a:buChar char="●"/>
            </a:pPr>
            <a:r>
              <a:rPr lang="en-US" sz="2232" u="none" strike="noStrike">
                <a:latin typeface="Arial"/>
                <a:ea typeface="Arial"/>
                <a:cs typeface="Arial"/>
                <a:sym typeface="Arial"/>
              </a:rPr>
              <a:t>Conflict resolution/ social skills</a:t>
            </a:r>
            <a:endParaRPr sz="3232"/>
          </a:p>
          <a:p>
            <a:pPr marL="342900" marR="0" lvl="0" indent="-368299" algn="l" rtl="0">
              <a:lnSpc>
                <a:spcPct val="115000"/>
              </a:lnSpc>
              <a:spcBef>
                <a:spcPts val="0"/>
              </a:spcBef>
              <a:spcAft>
                <a:spcPts val="0"/>
              </a:spcAft>
              <a:buClr>
                <a:schemeClr val="dk1"/>
              </a:buClr>
              <a:buSzPct val="100000"/>
              <a:buFont typeface="Arial"/>
              <a:buChar char="●"/>
            </a:pPr>
            <a:r>
              <a:rPr lang="en-US" sz="2232" u="none" strike="noStrike">
                <a:latin typeface="Arial"/>
                <a:ea typeface="Arial"/>
                <a:cs typeface="Arial"/>
                <a:sym typeface="Arial"/>
              </a:rPr>
              <a:t>Advocating for yourself - both in conversation and in email</a:t>
            </a:r>
            <a:endParaRPr sz="3232"/>
          </a:p>
          <a:p>
            <a:pPr marL="342900" marR="0" lvl="0" indent="-368299" algn="l" rtl="0">
              <a:lnSpc>
                <a:spcPct val="115000"/>
              </a:lnSpc>
              <a:spcBef>
                <a:spcPts val="0"/>
              </a:spcBef>
              <a:spcAft>
                <a:spcPts val="0"/>
              </a:spcAft>
              <a:buClr>
                <a:schemeClr val="dk1"/>
              </a:buClr>
              <a:buSzPct val="100000"/>
              <a:buFont typeface="Arial"/>
              <a:buChar char="●"/>
            </a:pPr>
            <a:r>
              <a:rPr lang="en-US" sz="2232" u="none" strike="noStrike">
                <a:latin typeface="Arial"/>
                <a:ea typeface="Arial"/>
                <a:cs typeface="Arial"/>
                <a:sym typeface="Arial"/>
              </a:rPr>
              <a:t>G-suite tutorial</a:t>
            </a:r>
            <a:endParaRPr sz="3232"/>
          </a:p>
          <a:p>
            <a:pPr marL="342900" marR="0" lvl="0" indent="-368299" algn="l" rtl="0">
              <a:lnSpc>
                <a:spcPct val="115000"/>
              </a:lnSpc>
              <a:spcBef>
                <a:spcPts val="0"/>
              </a:spcBef>
              <a:spcAft>
                <a:spcPts val="0"/>
              </a:spcAft>
              <a:buClr>
                <a:schemeClr val="dk1"/>
              </a:buClr>
              <a:buSzPct val="100000"/>
              <a:buFont typeface="Arial"/>
              <a:buChar char="●"/>
            </a:pPr>
            <a:r>
              <a:rPr lang="en-US" sz="2232" u="none" strike="noStrike">
                <a:latin typeface="Arial"/>
                <a:ea typeface="Arial"/>
                <a:cs typeface="Arial"/>
                <a:sym typeface="Arial"/>
              </a:rPr>
              <a:t>Outline of graduation requirements</a:t>
            </a:r>
            <a:endParaRPr sz="3232"/>
          </a:p>
          <a:p>
            <a:pPr marL="342900" marR="0" lvl="0" indent="-368299" algn="l" rtl="0">
              <a:lnSpc>
                <a:spcPct val="115000"/>
              </a:lnSpc>
              <a:spcBef>
                <a:spcPts val="0"/>
              </a:spcBef>
              <a:spcAft>
                <a:spcPts val="0"/>
              </a:spcAft>
              <a:buClr>
                <a:schemeClr val="dk1"/>
              </a:buClr>
              <a:buSzPct val="100000"/>
              <a:buFont typeface="Arial"/>
              <a:buChar char="●"/>
            </a:pPr>
            <a:r>
              <a:rPr lang="en-US" sz="2232" u="none" strike="noStrike">
                <a:latin typeface="Arial"/>
                <a:ea typeface="Arial"/>
                <a:cs typeface="Arial"/>
                <a:sym typeface="Arial"/>
              </a:rPr>
              <a:t>Clubs, activities, etc</a:t>
            </a:r>
            <a:endParaRPr sz="2232" u="none" strike="noStrike">
              <a:latin typeface="Arial"/>
              <a:ea typeface="Arial"/>
              <a:cs typeface="Arial"/>
              <a:sym typeface="Arial"/>
            </a:endParaRPr>
          </a:p>
          <a:p>
            <a:pPr marL="342900" marR="0" lvl="0" indent="-368299" algn="l" rtl="0">
              <a:lnSpc>
                <a:spcPct val="115000"/>
              </a:lnSpc>
              <a:spcBef>
                <a:spcPts val="0"/>
              </a:spcBef>
              <a:spcAft>
                <a:spcPts val="0"/>
              </a:spcAft>
              <a:buClr>
                <a:schemeClr val="dk1"/>
              </a:buClr>
              <a:buSzPct val="100000"/>
              <a:buFont typeface="Arial"/>
              <a:buChar char="●"/>
            </a:pPr>
            <a:r>
              <a:rPr lang="en-US" sz="2232" u="none" strike="noStrike">
                <a:latin typeface="Arial"/>
                <a:ea typeface="Arial"/>
                <a:cs typeface="Arial"/>
                <a:sym typeface="Arial"/>
              </a:rPr>
              <a:t>UHS FAQ</a:t>
            </a:r>
            <a:endParaRPr sz="3232"/>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Union High School</a:t>
            </a:r>
            <a:endParaRPr/>
          </a:p>
        </p:txBody>
      </p:sp>
      <p:sp>
        <p:nvSpPr>
          <p:cNvPr id="142" name="Google Shape;142;p7"/>
          <p:cNvSpPr txBox="1">
            <a:spLocks noGrp="1"/>
          </p:cNvSpPr>
          <p:nvPr>
            <p:ph type="body" idx="1"/>
          </p:nvPr>
        </p:nvSpPr>
        <p:spPr>
          <a:xfrm>
            <a:off x="257150" y="1532825"/>
            <a:ext cx="11661000" cy="51126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chemeClr val="dk1"/>
              </a:buClr>
              <a:buSzPts val="1800"/>
              <a:buNone/>
            </a:pPr>
            <a:r>
              <a:rPr lang="en-US" sz="2000" b="1" u="sng">
                <a:latin typeface="Arial"/>
                <a:ea typeface="Arial"/>
                <a:cs typeface="Arial"/>
                <a:sym typeface="Arial"/>
              </a:rPr>
              <a:t>Credit Recovery</a:t>
            </a:r>
            <a:r>
              <a:rPr lang="en-US" sz="2000" b="1">
                <a:latin typeface="Arial"/>
                <a:ea typeface="Arial"/>
                <a:cs typeface="Arial"/>
                <a:sym typeface="Arial"/>
              </a:rPr>
              <a:t>:</a:t>
            </a:r>
            <a:r>
              <a:rPr lang="en-US" sz="2000">
                <a:latin typeface="Arial"/>
                <a:ea typeface="Arial"/>
                <a:cs typeface="Arial"/>
                <a:sym typeface="Arial"/>
              </a:rPr>
              <a:t> This program will allow students to earn credit for a class they failed during the 2019-2020 school year. Students must complete 60 hours of coursework to receive credit as mandated by the state of New Jersey.  ATTENTION SENIORS - this is especially important if you need credit(s) to graduate. On the registration form, a summer contract will be provided, and the 5-week program will begin at the conclusion of the regular school year. This will be offered in a hybrid format where students will attend in-person classes two days per week and will work both synchronously and asynchronously on the other three days. The courses being offered for Summer School Credit Recovery are:</a:t>
            </a:r>
            <a:endParaRPr sz="3000"/>
          </a:p>
          <a:p>
            <a:pPr marL="342900" marR="0" lvl="0" indent="-364172" algn="l" rtl="0">
              <a:lnSpc>
                <a:spcPct val="95000"/>
              </a:lnSpc>
              <a:spcBef>
                <a:spcPts val="0"/>
              </a:spcBef>
              <a:spcAft>
                <a:spcPts val="0"/>
              </a:spcAft>
              <a:buClr>
                <a:schemeClr val="dk1"/>
              </a:buClr>
              <a:buSzPts val="2000"/>
              <a:buFont typeface="Arial"/>
              <a:buChar char="●"/>
            </a:pPr>
            <a:r>
              <a:rPr lang="en-US" sz="2000" b="1" u="none" strike="noStrike">
                <a:latin typeface="Arial"/>
                <a:ea typeface="Arial"/>
                <a:cs typeface="Arial"/>
                <a:sym typeface="Arial"/>
              </a:rPr>
              <a:t>English 9</a:t>
            </a:r>
            <a:endParaRPr sz="2000" u="none" strike="noStrike">
              <a:latin typeface="Arial"/>
              <a:ea typeface="Arial"/>
              <a:cs typeface="Arial"/>
              <a:sym typeface="Arial"/>
            </a:endParaRPr>
          </a:p>
          <a:p>
            <a:pPr marL="342900" marR="0" lvl="0" indent="-364172" algn="l" rtl="0">
              <a:lnSpc>
                <a:spcPct val="95000"/>
              </a:lnSpc>
              <a:spcBef>
                <a:spcPts val="0"/>
              </a:spcBef>
              <a:spcAft>
                <a:spcPts val="0"/>
              </a:spcAft>
              <a:buClr>
                <a:schemeClr val="dk1"/>
              </a:buClr>
              <a:buSzPts val="2000"/>
              <a:buFont typeface="Arial"/>
              <a:buChar char="●"/>
            </a:pPr>
            <a:r>
              <a:rPr lang="en-US" sz="2000" b="1" u="none" strike="noStrike">
                <a:latin typeface="Arial"/>
                <a:ea typeface="Arial"/>
                <a:cs typeface="Arial"/>
                <a:sym typeface="Arial"/>
              </a:rPr>
              <a:t>English 10</a:t>
            </a:r>
            <a:endParaRPr sz="2000" u="none" strike="noStrike">
              <a:latin typeface="Arial"/>
              <a:ea typeface="Arial"/>
              <a:cs typeface="Arial"/>
              <a:sym typeface="Arial"/>
            </a:endParaRPr>
          </a:p>
          <a:p>
            <a:pPr marL="342900" marR="0" lvl="0" indent="-364172" algn="l" rtl="0">
              <a:lnSpc>
                <a:spcPct val="95000"/>
              </a:lnSpc>
              <a:spcBef>
                <a:spcPts val="0"/>
              </a:spcBef>
              <a:spcAft>
                <a:spcPts val="0"/>
              </a:spcAft>
              <a:buClr>
                <a:schemeClr val="dk1"/>
              </a:buClr>
              <a:buSzPts val="2000"/>
              <a:buFont typeface="Arial"/>
              <a:buChar char="●"/>
            </a:pPr>
            <a:r>
              <a:rPr lang="en-US" sz="2000" b="1" u="none" strike="noStrike">
                <a:latin typeface="Arial"/>
                <a:ea typeface="Arial"/>
                <a:cs typeface="Arial"/>
                <a:sym typeface="Arial"/>
              </a:rPr>
              <a:t>English 11</a:t>
            </a:r>
            <a:endParaRPr sz="2000" u="none" strike="noStrike">
              <a:latin typeface="Arial"/>
              <a:ea typeface="Arial"/>
              <a:cs typeface="Arial"/>
              <a:sym typeface="Arial"/>
            </a:endParaRPr>
          </a:p>
          <a:p>
            <a:pPr marL="342900" marR="0" lvl="0" indent="-364172" algn="l" rtl="0">
              <a:lnSpc>
                <a:spcPct val="95000"/>
              </a:lnSpc>
              <a:spcBef>
                <a:spcPts val="0"/>
              </a:spcBef>
              <a:spcAft>
                <a:spcPts val="0"/>
              </a:spcAft>
              <a:buClr>
                <a:schemeClr val="dk1"/>
              </a:buClr>
              <a:buSzPts val="2000"/>
              <a:buFont typeface="Arial"/>
              <a:buChar char="●"/>
            </a:pPr>
            <a:r>
              <a:rPr lang="en-US" sz="2000" b="1" u="none" strike="noStrike">
                <a:latin typeface="Arial"/>
                <a:ea typeface="Arial"/>
                <a:cs typeface="Arial"/>
                <a:sym typeface="Arial"/>
              </a:rPr>
              <a:t>English 12</a:t>
            </a:r>
            <a:endParaRPr sz="2000" u="none" strike="noStrike">
              <a:latin typeface="Arial"/>
              <a:ea typeface="Arial"/>
              <a:cs typeface="Arial"/>
              <a:sym typeface="Arial"/>
            </a:endParaRPr>
          </a:p>
          <a:p>
            <a:pPr marL="342900" marR="0" lvl="0" indent="-364172" algn="l" rtl="0">
              <a:lnSpc>
                <a:spcPct val="95000"/>
              </a:lnSpc>
              <a:spcBef>
                <a:spcPts val="0"/>
              </a:spcBef>
              <a:spcAft>
                <a:spcPts val="0"/>
              </a:spcAft>
              <a:buClr>
                <a:schemeClr val="dk1"/>
              </a:buClr>
              <a:buSzPts val="2000"/>
              <a:buFont typeface="Arial"/>
              <a:buChar char="●"/>
            </a:pPr>
            <a:r>
              <a:rPr lang="en-US" sz="2000" b="1" u="none" strike="noStrike">
                <a:latin typeface="Arial"/>
                <a:ea typeface="Arial"/>
                <a:cs typeface="Arial"/>
                <a:sym typeface="Arial"/>
              </a:rPr>
              <a:t>Biology</a:t>
            </a:r>
            <a:endParaRPr sz="2000" u="none" strike="noStrike">
              <a:latin typeface="Arial"/>
              <a:ea typeface="Arial"/>
              <a:cs typeface="Arial"/>
              <a:sym typeface="Arial"/>
            </a:endParaRPr>
          </a:p>
          <a:p>
            <a:pPr marL="342900" marR="0" lvl="0" indent="-364172" algn="l" rtl="0">
              <a:lnSpc>
                <a:spcPct val="95000"/>
              </a:lnSpc>
              <a:spcBef>
                <a:spcPts val="0"/>
              </a:spcBef>
              <a:spcAft>
                <a:spcPts val="0"/>
              </a:spcAft>
              <a:buClr>
                <a:schemeClr val="dk1"/>
              </a:buClr>
              <a:buSzPts val="2000"/>
              <a:buFont typeface="Arial"/>
              <a:buChar char="●"/>
            </a:pPr>
            <a:r>
              <a:rPr lang="en-US" sz="2000" b="1" u="none" strike="noStrike">
                <a:latin typeface="Arial"/>
                <a:ea typeface="Arial"/>
                <a:cs typeface="Arial"/>
                <a:sym typeface="Arial"/>
              </a:rPr>
              <a:t>Algebra 1</a:t>
            </a:r>
            <a:endParaRPr sz="2000" u="none" strike="noStrike">
              <a:latin typeface="Arial"/>
              <a:ea typeface="Arial"/>
              <a:cs typeface="Arial"/>
              <a:sym typeface="Arial"/>
            </a:endParaRPr>
          </a:p>
          <a:p>
            <a:pPr marL="342900" marR="0" lvl="0" indent="-364172" algn="l" rtl="0">
              <a:lnSpc>
                <a:spcPct val="95000"/>
              </a:lnSpc>
              <a:spcBef>
                <a:spcPts val="0"/>
              </a:spcBef>
              <a:spcAft>
                <a:spcPts val="0"/>
              </a:spcAft>
              <a:buClr>
                <a:schemeClr val="dk1"/>
              </a:buClr>
              <a:buSzPts val="2000"/>
              <a:buFont typeface="Arial"/>
              <a:buChar char="●"/>
            </a:pPr>
            <a:r>
              <a:rPr lang="en-US" sz="2000" b="1" u="none" strike="noStrike">
                <a:latin typeface="Arial"/>
                <a:ea typeface="Arial"/>
                <a:cs typeface="Arial"/>
                <a:sym typeface="Arial"/>
              </a:rPr>
              <a:t>Geometry</a:t>
            </a:r>
            <a:endParaRPr sz="3000"/>
          </a:p>
          <a:p>
            <a:pPr marL="0" marR="0" lvl="0" indent="0" algn="l" rtl="0">
              <a:lnSpc>
                <a:spcPct val="95000"/>
              </a:lnSpc>
              <a:spcBef>
                <a:spcPts val="0"/>
              </a:spcBef>
              <a:spcAft>
                <a:spcPts val="0"/>
              </a:spcAft>
              <a:buClr>
                <a:schemeClr val="dk1"/>
              </a:buClr>
              <a:buSzPts val="1800"/>
              <a:buNone/>
            </a:pPr>
            <a:endParaRPr sz="2000" u="none" strike="noStrike">
              <a:latin typeface="Arial"/>
              <a:ea typeface="Arial"/>
              <a:cs typeface="Arial"/>
              <a:sym typeface="Arial"/>
            </a:endParaRPr>
          </a:p>
          <a:p>
            <a:pPr marL="0" marR="0" lvl="0" indent="0" algn="l" rtl="0">
              <a:lnSpc>
                <a:spcPct val="95000"/>
              </a:lnSpc>
              <a:spcBef>
                <a:spcPts val="0"/>
              </a:spcBef>
              <a:spcAft>
                <a:spcPts val="0"/>
              </a:spcAft>
              <a:buClr>
                <a:schemeClr val="dk1"/>
              </a:buClr>
              <a:buSzPts val="1800"/>
              <a:buNone/>
            </a:pPr>
            <a:r>
              <a:rPr lang="en-US" sz="2000" u="none" strike="noStrike">
                <a:latin typeface="Arial"/>
                <a:ea typeface="Arial"/>
                <a:cs typeface="Arial"/>
                <a:sym typeface="Arial"/>
              </a:rPr>
              <a:t>July 1-July 29  9am-11:30am</a:t>
            </a:r>
            <a:endParaRPr sz="3000"/>
          </a:p>
          <a:p>
            <a:pPr marL="228600" lvl="0" indent="-64135" algn="l" rtl="0">
              <a:lnSpc>
                <a:spcPct val="80000"/>
              </a:lnSpc>
              <a:spcBef>
                <a:spcPts val="1000"/>
              </a:spcBef>
              <a:spcAft>
                <a:spcPts val="0"/>
              </a:spcAft>
              <a:buClr>
                <a:schemeClr val="dk1"/>
              </a:buClr>
              <a:buSzPts val="2800"/>
              <a:buNone/>
            </a:pP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Union High School</a:t>
            </a:r>
            <a:endParaRPr/>
          </a:p>
        </p:txBody>
      </p:sp>
      <p:sp>
        <p:nvSpPr>
          <p:cNvPr id="148" name="Google Shape;148;p8"/>
          <p:cNvSpPr txBox="1">
            <a:spLocks noGrp="1"/>
          </p:cNvSpPr>
          <p:nvPr>
            <p:ph type="body" idx="1"/>
          </p:nvPr>
        </p:nvSpPr>
        <p:spPr>
          <a:xfrm>
            <a:off x="244775" y="1520450"/>
            <a:ext cx="11735400" cy="5087700"/>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0"/>
              </a:spcBef>
              <a:spcAft>
                <a:spcPts val="0"/>
              </a:spcAft>
              <a:buClr>
                <a:schemeClr val="dk1"/>
              </a:buClr>
              <a:buSzPts val="1800"/>
              <a:buNone/>
            </a:pPr>
            <a:r>
              <a:rPr lang="en-US" sz="2200" u="sng">
                <a:latin typeface="Arial"/>
                <a:ea typeface="Arial"/>
                <a:cs typeface="Arial"/>
                <a:sym typeface="Arial"/>
              </a:rPr>
              <a:t>Advancement:</a:t>
            </a:r>
            <a:r>
              <a:rPr lang="en-US" sz="2200">
                <a:latin typeface="Arial"/>
                <a:ea typeface="Arial"/>
                <a:cs typeface="Arial"/>
                <a:sym typeface="Arial"/>
              </a:rPr>
              <a:t>  This program allows students to earn ORIGINAL credit in a course of interest. 120 hours of seat time must be completed for credit to be awarded as per the NJ State Law.  Students enrolled in these advancement courses will be required to take proctored midterm and final exams that mirror the traditional exam. The classes being offered for this program are:</a:t>
            </a:r>
            <a:endParaRPr sz="3200"/>
          </a:p>
          <a:p>
            <a:pPr marL="342900" marR="0" lvl="0" indent="-368300" algn="l" rtl="0">
              <a:lnSpc>
                <a:spcPct val="115000"/>
              </a:lnSpc>
              <a:spcBef>
                <a:spcPts val="0"/>
              </a:spcBef>
              <a:spcAft>
                <a:spcPts val="0"/>
              </a:spcAft>
              <a:buClr>
                <a:schemeClr val="dk1"/>
              </a:buClr>
              <a:buSzPts val="2200"/>
              <a:buChar char="●"/>
            </a:pPr>
            <a:r>
              <a:rPr lang="en-US" sz="2200" u="none" strike="noStrike">
                <a:latin typeface="Arial"/>
                <a:ea typeface="Arial"/>
                <a:cs typeface="Arial"/>
                <a:sym typeface="Arial"/>
              </a:rPr>
              <a:t>Financial Literacy</a:t>
            </a:r>
            <a:endParaRPr sz="2200" u="none" strike="noStrike">
              <a:latin typeface="Arial"/>
              <a:ea typeface="Arial"/>
              <a:cs typeface="Arial"/>
              <a:sym typeface="Arial"/>
            </a:endParaRPr>
          </a:p>
          <a:p>
            <a:pPr marL="342900" marR="0" lvl="0" indent="-368300" algn="l" rtl="0">
              <a:lnSpc>
                <a:spcPct val="115000"/>
              </a:lnSpc>
              <a:spcBef>
                <a:spcPts val="0"/>
              </a:spcBef>
              <a:spcAft>
                <a:spcPts val="0"/>
              </a:spcAft>
              <a:buClr>
                <a:schemeClr val="dk1"/>
              </a:buClr>
              <a:buSzPts val="2200"/>
              <a:buChar char="●"/>
            </a:pPr>
            <a:r>
              <a:rPr lang="en-US" sz="2200" u="none" strike="noStrike">
                <a:latin typeface="Arial"/>
                <a:ea typeface="Arial"/>
                <a:cs typeface="Arial"/>
                <a:sym typeface="Arial"/>
              </a:rPr>
              <a:t>Physics</a:t>
            </a:r>
            <a:endParaRPr sz="2200" u="none" strike="noStrike">
              <a:latin typeface="Arial"/>
              <a:ea typeface="Arial"/>
              <a:cs typeface="Arial"/>
              <a:sym typeface="Arial"/>
            </a:endParaRPr>
          </a:p>
          <a:p>
            <a:pPr marL="342900" marR="0" lvl="0" indent="-368300" algn="l" rtl="0">
              <a:lnSpc>
                <a:spcPct val="115000"/>
              </a:lnSpc>
              <a:spcBef>
                <a:spcPts val="0"/>
              </a:spcBef>
              <a:spcAft>
                <a:spcPts val="0"/>
              </a:spcAft>
              <a:buClr>
                <a:schemeClr val="dk1"/>
              </a:buClr>
              <a:buSzPts val="2200"/>
              <a:buChar char="●"/>
            </a:pPr>
            <a:r>
              <a:rPr lang="en-US" sz="2200" u="none" strike="noStrike">
                <a:latin typeface="Arial"/>
                <a:ea typeface="Arial"/>
                <a:cs typeface="Arial"/>
                <a:sym typeface="Arial"/>
              </a:rPr>
              <a:t>Algebra 2</a:t>
            </a:r>
            <a:endParaRPr sz="2200" u="none" strike="noStrike">
              <a:latin typeface="Arial"/>
              <a:ea typeface="Arial"/>
              <a:cs typeface="Arial"/>
              <a:sym typeface="Arial"/>
            </a:endParaRPr>
          </a:p>
          <a:p>
            <a:pPr marL="342900" marR="0" lvl="0" indent="-368300" algn="l" rtl="0">
              <a:lnSpc>
                <a:spcPct val="115000"/>
              </a:lnSpc>
              <a:spcBef>
                <a:spcPts val="0"/>
              </a:spcBef>
              <a:spcAft>
                <a:spcPts val="0"/>
              </a:spcAft>
              <a:buClr>
                <a:schemeClr val="dk1"/>
              </a:buClr>
              <a:buSzPts val="2200"/>
              <a:buChar char="●"/>
            </a:pPr>
            <a:r>
              <a:rPr lang="en-US" sz="2200" u="none" strike="noStrike">
                <a:latin typeface="Arial"/>
                <a:ea typeface="Arial"/>
                <a:cs typeface="Arial"/>
                <a:sym typeface="Arial"/>
              </a:rPr>
              <a:t>Pre-Calculus</a:t>
            </a:r>
            <a:endParaRPr sz="2200" u="none" strike="noStrike">
              <a:latin typeface="Arial"/>
              <a:ea typeface="Arial"/>
              <a:cs typeface="Arial"/>
              <a:sym typeface="Arial"/>
            </a:endParaRPr>
          </a:p>
          <a:p>
            <a:pPr marL="342900" marR="0" lvl="0" indent="-368300" algn="l" rtl="0">
              <a:lnSpc>
                <a:spcPct val="115000"/>
              </a:lnSpc>
              <a:spcBef>
                <a:spcPts val="0"/>
              </a:spcBef>
              <a:spcAft>
                <a:spcPts val="0"/>
              </a:spcAft>
              <a:buClr>
                <a:schemeClr val="dk1"/>
              </a:buClr>
              <a:buSzPts val="2200"/>
              <a:buChar char="●"/>
            </a:pPr>
            <a:r>
              <a:rPr lang="en-US" sz="2200" u="none" strike="noStrike">
                <a:latin typeface="Arial"/>
                <a:ea typeface="Arial"/>
                <a:cs typeface="Arial"/>
                <a:sym typeface="Arial"/>
              </a:rPr>
              <a:t>Probability and Statistics</a:t>
            </a:r>
            <a:endParaRPr sz="2200" u="none" strike="noStrike">
              <a:latin typeface="Arial"/>
              <a:ea typeface="Arial"/>
              <a:cs typeface="Arial"/>
              <a:sym typeface="Arial"/>
            </a:endParaRPr>
          </a:p>
          <a:p>
            <a:pPr marL="342900" marR="0" lvl="0" indent="-368300" algn="l" rtl="0">
              <a:lnSpc>
                <a:spcPct val="115000"/>
              </a:lnSpc>
              <a:spcBef>
                <a:spcPts val="0"/>
              </a:spcBef>
              <a:spcAft>
                <a:spcPts val="0"/>
              </a:spcAft>
              <a:buClr>
                <a:schemeClr val="dk1"/>
              </a:buClr>
              <a:buSzPts val="2200"/>
              <a:buChar char="●"/>
            </a:pPr>
            <a:r>
              <a:rPr lang="en-US" sz="2200" u="none" strike="noStrike">
                <a:latin typeface="Arial"/>
                <a:ea typeface="Arial"/>
                <a:cs typeface="Arial"/>
                <a:sym typeface="Arial"/>
              </a:rPr>
              <a:t>Accounting 1</a:t>
            </a:r>
            <a:endParaRPr sz="2200" u="none" strike="noStrike">
              <a:latin typeface="Arial"/>
              <a:ea typeface="Arial"/>
              <a:cs typeface="Arial"/>
              <a:sym typeface="Arial"/>
            </a:endParaRPr>
          </a:p>
          <a:p>
            <a:pPr marL="228600" marR="0" lvl="0" indent="0" algn="l" rtl="0">
              <a:lnSpc>
                <a:spcPct val="115000"/>
              </a:lnSpc>
              <a:spcBef>
                <a:spcPts val="0"/>
              </a:spcBef>
              <a:spcAft>
                <a:spcPts val="0"/>
              </a:spcAft>
              <a:buNone/>
            </a:pPr>
            <a:endParaRPr sz="2200">
              <a:latin typeface="Arial"/>
              <a:ea typeface="Arial"/>
              <a:cs typeface="Arial"/>
              <a:sym typeface="Arial"/>
            </a:endParaRPr>
          </a:p>
          <a:p>
            <a:pPr marL="0" marR="0" lvl="0" indent="0" algn="l" rtl="0">
              <a:lnSpc>
                <a:spcPct val="115000"/>
              </a:lnSpc>
              <a:spcBef>
                <a:spcPts val="0"/>
              </a:spcBef>
              <a:spcAft>
                <a:spcPts val="0"/>
              </a:spcAft>
              <a:buClr>
                <a:schemeClr val="dk1"/>
              </a:buClr>
              <a:buSzPts val="1800"/>
              <a:buNone/>
            </a:pPr>
            <a:r>
              <a:rPr lang="en-US" sz="2200">
                <a:latin typeface="Arial"/>
                <a:ea typeface="Arial"/>
                <a:cs typeface="Arial"/>
                <a:sym typeface="Arial"/>
              </a:rPr>
              <a:t>Mon-Fri July 1- July 29</a:t>
            </a:r>
            <a:endParaRPr sz="3200"/>
          </a:p>
        </p:txBody>
      </p:sp>
    </p:spTree>
  </p:cSld>
  <p:clrMapOvr>
    <a:masterClrMapping/>
  </p:clrMapOvr>
</p:sld>
</file>

<file path=ppt/theme/theme1.xml><?xml version="1.0" encoding="utf-8"?>
<a:theme xmlns:a="http://schemas.openxmlformats.org/drawingml/2006/main" name="BrushVTI">
  <a:themeElements>
    <a:clrScheme name="AnalogousFromRegularSeed_2SEEDS">
      <a:dk1>
        <a:srgbClr val="000000"/>
      </a:dk1>
      <a:lt1>
        <a:srgbClr val="FFFFFF"/>
      </a:lt1>
      <a:dk2>
        <a:srgbClr val="3A2441"/>
      </a:dk2>
      <a:lt2>
        <a:srgbClr val="E3E8E2"/>
      </a:lt2>
      <a:accent1>
        <a:srgbClr val="AC17D5"/>
      </a:accent1>
      <a:accent2>
        <a:srgbClr val="6E29E7"/>
      </a:accent2>
      <a:accent3>
        <a:srgbClr val="E729C1"/>
      </a:accent3>
      <a:accent4>
        <a:srgbClr val="14BC2C"/>
      </a:accent4>
      <a:accent5>
        <a:srgbClr val="21B975"/>
      </a:accent5>
      <a:accent6>
        <a:srgbClr val="14B6B2"/>
      </a:accent6>
      <a:hlink>
        <a:srgbClr val="47943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1434</Words>
  <Application>Microsoft Office PowerPoint</Application>
  <PresentationFormat>Widescreen</PresentationFormat>
  <Paragraphs>90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Abril Fatface</vt:lpstr>
      <vt:lpstr>Calibri</vt:lpstr>
      <vt:lpstr>Arial Black</vt:lpstr>
      <vt:lpstr>Century Gothic</vt:lpstr>
      <vt:lpstr>Times New Roman</vt:lpstr>
      <vt:lpstr>BrushVTI</vt:lpstr>
      <vt:lpstr>ESSER II/Title I Summer Programs 2021</vt:lpstr>
      <vt:lpstr>Summer Bridge to Accelerate Learning</vt:lpstr>
      <vt:lpstr>Connecticut Farms Elementary</vt:lpstr>
      <vt:lpstr>Franklin Elementary</vt:lpstr>
      <vt:lpstr>Jefferson Elementary</vt:lpstr>
      <vt:lpstr>Burnet Middle School</vt:lpstr>
      <vt:lpstr>Union High School</vt:lpstr>
      <vt:lpstr>Union High School</vt:lpstr>
      <vt:lpstr>Union High School</vt:lpstr>
      <vt:lpstr>Union High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ESSER II/Title I Summer Programs 2021</dc:title>
  <dc:creator>Guilfoyle,  Maureen</dc:creator>
  <cp:lastModifiedBy>Cappiello, Diane</cp:lastModifiedBy>
  <cp:revision>1</cp:revision>
  <dcterms:created xsi:type="dcterms:W3CDTF">2021-03-08T18:58:54Z</dcterms:created>
  <dcterms:modified xsi:type="dcterms:W3CDTF">2021-05-14T15:51:25Z</dcterms:modified>
</cp:coreProperties>
</file>