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64" r:id="rId2"/>
    <p:sldId id="265" r:id="rId3"/>
    <p:sldId id="267" r:id="rId4"/>
    <p:sldId id="268" r:id="rId5"/>
    <p:sldId id="269" r:id="rId6"/>
    <p:sldId id="281" r:id="rId7"/>
    <p:sldId id="263" r:id="rId8"/>
    <p:sldId id="279" r:id="rId9"/>
    <p:sldId id="280" r:id="rId10"/>
    <p:sldId id="266" r:id="rId11"/>
    <p:sldId id="278" r:id="rId12"/>
    <p:sldId id="274" r:id="rId13"/>
    <p:sldId id="275" r:id="rId14"/>
    <p:sldId id="273" r:id="rId15"/>
    <p:sldId id="272" r:id="rId16"/>
    <p:sldId id="282" r:id="rId17"/>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7"/>
    <p:restoredTop sz="94365"/>
  </p:normalViewPr>
  <p:slideViewPr>
    <p:cSldViewPr snapToGrid="0">
      <p:cViewPr varScale="1">
        <p:scale>
          <a:sx n="51" d="100"/>
          <a:sy n="51" d="100"/>
        </p:scale>
        <p:origin x="1482"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48" name="Shape 48"/>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37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 name="Line"/>
          <p:cNvSpPr/>
          <p:nvPr/>
        </p:nvSpPr>
        <p:spPr>
          <a:xfrm>
            <a:off x="951842" y="9051854"/>
            <a:ext cx="11174182" cy="1"/>
          </a:xfrm>
          <a:prstGeom prst="line">
            <a:avLst/>
          </a:prstGeom>
          <a:ln w="25400">
            <a:solidFill>
              <a:srgbClr val="000000">
                <a:alpha val="50000"/>
              </a:srgbClr>
            </a:solidFill>
            <a:miter lim="400000"/>
          </a:ln>
        </p:spPr>
        <p:txBody>
          <a:bodyPr lIns="27093" tIns="27093" rIns="27093" bIns="27093" anchor="ctr"/>
          <a:lstStyle/>
          <a:p>
            <a:endParaRPr/>
          </a:p>
        </p:txBody>
      </p:sp>
      <p:pic>
        <p:nvPicPr>
          <p:cNvPr id="40" name="JPG" descr="JPG"/>
          <p:cNvPicPr>
            <a:picLocks noChangeAspect="1"/>
          </p:cNvPicPr>
          <p:nvPr/>
        </p:nvPicPr>
        <p:blipFill>
          <a:blip r:embed="rId2">
            <a:alphaModFix amt="49675"/>
          </a:blip>
          <a:stretch>
            <a:fillRect/>
          </a:stretch>
        </p:blipFill>
        <p:spPr>
          <a:xfrm>
            <a:off x="357057" y="255762"/>
            <a:ext cx="12363752" cy="1057623"/>
          </a:xfrm>
          <a:prstGeom prst="rect">
            <a:avLst/>
          </a:prstGeom>
          <a:ln w="3175">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951842" y="9051854"/>
            <a:ext cx="11174182" cy="1"/>
          </a:xfrm>
          <a:prstGeom prst="line">
            <a:avLst/>
          </a:prstGeom>
          <a:ln w="25400">
            <a:solidFill>
              <a:srgbClr val="000000">
                <a:alpha val="50000"/>
              </a:srgbClr>
            </a:solidFill>
            <a:miter lim="400000"/>
          </a:ln>
        </p:spPr>
        <p:txBody>
          <a:bodyPr lIns="27093" tIns="27093" rIns="27093" bIns="27093" anchor="ctr"/>
          <a:lstStyle/>
          <a:p>
            <a:endParaRPr/>
          </a:p>
        </p:txBody>
      </p:sp>
      <p:pic>
        <p:nvPicPr>
          <p:cNvPr id="3" name="JPG" descr="JPG"/>
          <p:cNvPicPr>
            <a:picLocks noChangeAspect="1"/>
          </p:cNvPicPr>
          <p:nvPr/>
        </p:nvPicPr>
        <p:blipFill>
          <a:blip r:embed="rId4"/>
          <a:stretch>
            <a:fillRect/>
          </a:stretch>
        </p:blipFill>
        <p:spPr>
          <a:xfrm>
            <a:off x="357057" y="255762"/>
            <a:ext cx="12363752" cy="1057623"/>
          </a:xfrm>
          <a:prstGeom prst="rect">
            <a:avLst/>
          </a:prstGeom>
          <a:ln w="3175">
            <a:miter lim="400000"/>
          </a:ln>
        </p:spPr>
      </p:pic>
      <p:sp>
        <p:nvSpPr>
          <p:cNvPr id="4" name="Title Text"/>
          <p:cNvSpPr txBox="1">
            <a:spLocks noGrp="1"/>
          </p:cNvSpPr>
          <p:nvPr>
            <p:ph type="title"/>
          </p:nvPr>
        </p:nvSpPr>
        <p:spPr>
          <a:xfrm>
            <a:off x="900853" y="1408853"/>
            <a:ext cx="11203094" cy="12192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p>
            <a:r>
              <a:t>Title Text</a:t>
            </a:r>
          </a:p>
        </p:txBody>
      </p:sp>
      <p:sp>
        <p:nvSpPr>
          <p:cNvPr id="5" name="Body Level One…"/>
          <p:cNvSpPr txBox="1">
            <a:spLocks noGrp="1"/>
          </p:cNvSpPr>
          <p:nvPr>
            <p:ph type="body" idx="1"/>
          </p:nvPr>
        </p:nvSpPr>
        <p:spPr>
          <a:xfrm>
            <a:off x="900853" y="2898986"/>
            <a:ext cx="11203094" cy="49580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52590" y="8195733"/>
            <a:ext cx="292846" cy="276894"/>
          </a:xfrm>
          <a:prstGeom prst="rect">
            <a:avLst/>
          </a:prstGeom>
          <a:ln w="3175">
            <a:miter lim="400000"/>
          </a:ln>
        </p:spPr>
        <p:txBody>
          <a:bodyPr wrap="none" lIns="27093" tIns="27093" rIns="27093" bIns="27093">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spd="med"/>
  <p:txStyles>
    <p:titleStyle>
      <a:lvl1pPr marL="0" marR="0" indent="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1pPr>
      <a:lvl2pPr marL="0" marR="0" indent="4572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2pPr>
      <a:lvl3pPr marL="0" marR="0" indent="9144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3pPr>
      <a:lvl4pPr marL="0" marR="0" indent="13716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4pPr>
      <a:lvl5pPr marL="0" marR="0" indent="18288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5pPr>
      <a:lvl6pPr marL="0" marR="0" indent="22860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6pPr>
      <a:lvl7pPr marL="0" marR="0" indent="27432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7pPr>
      <a:lvl8pPr marL="0" marR="0" indent="32004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8pPr>
      <a:lvl9pPr marL="0" marR="0" indent="3657600" algn="ctr" defTabSz="587022" rtl="0" latinLnBrk="0">
        <a:lnSpc>
          <a:spcPct val="100000"/>
        </a:lnSpc>
        <a:spcBef>
          <a:spcPts val="0"/>
        </a:spcBef>
        <a:spcAft>
          <a:spcPts val="0"/>
        </a:spcAft>
        <a:buClrTx/>
        <a:buSzTx/>
        <a:buFontTx/>
        <a:buNone/>
        <a:tabLst/>
        <a:defRPr sz="7800" b="0" i="0" u="none" strike="noStrike" cap="none" spc="0" baseline="0">
          <a:solidFill>
            <a:srgbClr val="000000"/>
          </a:solidFill>
          <a:uFillTx/>
          <a:latin typeface="+mn-lt"/>
          <a:ea typeface="+mn-ea"/>
          <a:cs typeface="+mn-cs"/>
          <a:sym typeface="Helvetica Neue Medium"/>
        </a:defRPr>
      </a:lvl9pPr>
    </p:titleStyle>
    <p:bodyStyle>
      <a:lvl1pPr marL="449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1pPr>
      <a:lvl2pPr marL="1084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2pPr>
      <a:lvl3pPr marL="1719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3pPr>
      <a:lvl4pPr marL="2354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4pPr>
      <a:lvl5pPr marL="2989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5pPr>
      <a:lvl6pPr marL="3624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6pPr>
      <a:lvl7pPr marL="4259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7pPr>
      <a:lvl8pPr marL="4894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8pPr>
      <a:lvl9pPr marL="5529791" marR="0" indent="-449791" algn="l" defTabSz="587022" rtl="0" latinLnBrk="0">
        <a:lnSpc>
          <a:spcPct val="100000"/>
        </a:lnSpc>
        <a:spcBef>
          <a:spcPts val="4100"/>
        </a:spcBef>
        <a:spcAft>
          <a:spcPts val="0"/>
        </a:spcAft>
        <a:buClrTx/>
        <a:buSzPct val="125000"/>
        <a:buFontTx/>
        <a:buChar char="•"/>
        <a:tabLst/>
        <a:defRPr sz="3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4572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9144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13716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18288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22860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27432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32004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3657600" algn="ctr" defTabSz="58702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presentation/d/1xIA3mbDhNIf9Jf3VCZw2tVtyBeB7Zcl6_vNgKqIftq4/edit?usp=sharin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presentation/d/1WHZUP9G9Yet0D2eVzpVuvQ2iuFxFznmlFrZRRJx58bs/edit?usp=drivesdk"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3" name="TextBox 2">
            <a:extLst>
              <a:ext uri="{FF2B5EF4-FFF2-40B4-BE49-F238E27FC236}">
                <a16:creationId xmlns:a16="http://schemas.microsoft.com/office/drawing/2014/main" id="{BDB47198-8560-0EC9-9F98-2C7A339C6747}"/>
              </a:ext>
            </a:extLst>
          </p:cNvPr>
          <p:cNvSpPr txBox="1"/>
          <p:nvPr/>
        </p:nvSpPr>
        <p:spPr>
          <a:xfrm>
            <a:off x="3012141" y="3436647"/>
            <a:ext cx="7315200" cy="227070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ACADEMY ENGRAVED LET PLAIN:1.0" panose="02000000000000000000" pitchFamily="2" charset="0"/>
                <a:sym typeface="Helvetica Neue"/>
              </a:rPr>
              <a:t>Superintendent’s Report State of the Schools November 21, 2023</a:t>
            </a:r>
          </a:p>
        </p:txBody>
      </p:sp>
    </p:spTree>
    <p:extLst>
      <p:ext uri="{BB962C8B-B14F-4D97-AF65-F5344CB8AC3E}">
        <p14:creationId xmlns:p14="http://schemas.microsoft.com/office/powerpoint/2010/main" val="3732769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648094" y="849438"/>
            <a:ext cx="9457599" cy="8054723"/>
          </a:xfrm>
          <a:prstGeom prst="rect">
            <a:avLst/>
          </a:prstGeom>
          <a:ln w="3175">
            <a:miter lim="400000"/>
          </a:ln>
        </p:spPr>
      </p:pic>
      <p:sp>
        <p:nvSpPr>
          <p:cNvPr id="3" name="TextBox 2">
            <a:extLst>
              <a:ext uri="{FF2B5EF4-FFF2-40B4-BE49-F238E27FC236}">
                <a16:creationId xmlns:a16="http://schemas.microsoft.com/office/drawing/2014/main" id="{ECF26B04-4501-BC6C-AD5C-9CDF458E8646}"/>
              </a:ext>
            </a:extLst>
          </p:cNvPr>
          <p:cNvSpPr txBox="1"/>
          <p:nvPr/>
        </p:nvSpPr>
        <p:spPr>
          <a:xfrm>
            <a:off x="379506" y="4480109"/>
            <a:ext cx="12245788" cy="7933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chemeClr val="tx1"/>
              </a:solidFill>
              <a:effectLst/>
              <a:uFillTx/>
              <a:latin typeface="ACADEMY ENGRAVED LET PLAIN:1.0" panose="02000000000000000000" pitchFamily="2" charset="0"/>
              <a:sym typeface="Helvetica Neue"/>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B4934027-6B8F-031F-340D-674DD9A788D7}"/>
              </a:ext>
            </a:extLst>
          </p:cNvPr>
          <p:cNvSpPr txBox="1"/>
          <p:nvPr/>
        </p:nvSpPr>
        <p:spPr>
          <a:xfrm>
            <a:off x="2503357" y="1325584"/>
            <a:ext cx="7225259" cy="91649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CADEMY ENGRAVED LET PLAIN:1.0" panose="02000000000000000000" pitchFamily="2" charset="0"/>
                <a:sym typeface="Helvetica Neue"/>
              </a:rPr>
              <a:t>Union High School Program Highlights</a:t>
            </a:r>
          </a:p>
          <a:p>
            <a:pPr marL="0" marR="0" indent="0" algn="ctr" defTabSz="587022" rtl="0" fontAlgn="auto" latinLnBrk="0" hangingPunct="0">
              <a:lnSpc>
                <a:spcPct val="100000"/>
              </a:lnSpc>
              <a:spcBef>
                <a:spcPts val="0"/>
              </a:spcBef>
              <a:spcAft>
                <a:spcPts val="0"/>
              </a:spcAft>
              <a:buClrTx/>
              <a:buSzTx/>
              <a:buFontTx/>
              <a:buNone/>
              <a:tabLst/>
            </a:pPr>
            <a:r>
              <a:rPr lang="en-US" sz="2800" dirty="0">
                <a:latin typeface="ACADEMY ENGRAVED LET PLAIN:1.0" panose="02000000000000000000" pitchFamily="2" charset="0"/>
              </a:rPr>
              <a:t>A SMALL GLIMPSE</a:t>
            </a:r>
            <a:endParaRPr kumimoji="0" lang="en-US" sz="28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sp>
        <p:nvSpPr>
          <p:cNvPr id="5" name="TextBox 4">
            <a:extLst>
              <a:ext uri="{FF2B5EF4-FFF2-40B4-BE49-F238E27FC236}">
                <a16:creationId xmlns:a16="http://schemas.microsoft.com/office/drawing/2014/main" id="{5CFC8B62-251D-CD8F-8736-02555D1FED3E}"/>
              </a:ext>
            </a:extLst>
          </p:cNvPr>
          <p:cNvSpPr txBox="1"/>
          <p:nvPr/>
        </p:nvSpPr>
        <p:spPr>
          <a:xfrm>
            <a:off x="716692" y="2369842"/>
            <a:ext cx="13839566" cy="71335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l" defTabSz="587022"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CADEMY ENGRAVED LET PLAIN:1.0" panose="02000000000000000000" pitchFamily="2" charset="0"/>
                <a:sym typeface="Helvetica Neue"/>
              </a:rPr>
              <a:t>Dual Enrollment Programs (UHS)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Kean Scholar Academy, 9 students (12 credits per year)</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Tomorrow's Teachers, 8 students (Into to Education Course credit from Kean)</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Spanish, Project Acceleration, 4 students (Seton Hall)</a:t>
            </a:r>
          </a:p>
          <a:p>
            <a:pPr algn="l"/>
            <a:endParaRPr lang="en-US" b="0" i="0" dirty="0">
              <a:solidFill>
                <a:srgbClr val="222222"/>
              </a:solidFill>
              <a:effectLst/>
              <a:latin typeface="ACADEMY ENGRAVED LET PLAIN:1.0" panose="02000000000000000000" pitchFamily="2" charset="0"/>
            </a:endParaRPr>
          </a:p>
          <a:p>
            <a:pPr algn="l"/>
            <a:r>
              <a:rPr lang="en-US" i="0" dirty="0">
                <a:solidFill>
                  <a:srgbClr val="222222"/>
                </a:solidFill>
                <a:effectLst/>
                <a:latin typeface="ACADEMY ENGRAVED LET PLAIN:1.0" panose="02000000000000000000" pitchFamily="2" charset="0"/>
              </a:rPr>
              <a:t>College Courses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Fall 2023, Kean Comm 1402 course, 14 students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Spring 2024 Kean Comm 1402 course, 11 students</a:t>
            </a:r>
          </a:p>
          <a:p>
            <a:pPr marL="342900" indent="-342900" algn="l">
              <a:buFont typeface="Arial" panose="020B0604020202020204" pitchFamily="34" charset="0"/>
              <a:buChar char="•"/>
            </a:pPr>
            <a:r>
              <a:rPr lang="en-US" b="0" i="0" dirty="0" err="1">
                <a:solidFill>
                  <a:srgbClr val="222222"/>
                </a:solidFill>
                <a:effectLst/>
                <a:latin typeface="ACADEMY ENGRAVED LET PLAIN:1.0" panose="02000000000000000000" pitchFamily="2" charset="0"/>
              </a:rPr>
              <a:t>Eng</a:t>
            </a:r>
            <a:r>
              <a:rPr lang="en-US" b="0" i="0" dirty="0">
                <a:solidFill>
                  <a:srgbClr val="222222"/>
                </a:solidFill>
                <a:effectLst/>
                <a:latin typeface="ACADEMY ENGRAVED LET PLAIN:1.0" panose="02000000000000000000" pitchFamily="2" charset="0"/>
              </a:rPr>
              <a:t> 101, UC College Readiness Program, Spring 2024 (at UHS), still pending, potential 9 students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Courses at UC through the Bridge Program and the UC Grant, 2 students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Spring 2024 with UC still pending based on funds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Summer 2023 Summer at UC, their grant-funded, 17 students</a:t>
            </a:r>
          </a:p>
          <a:p>
            <a:pPr algn="l">
              <a:buFont typeface="Arial" panose="020B0604020202020204" pitchFamily="34" charset="0"/>
              <a:buChar char="•"/>
            </a:pPr>
            <a:endParaRPr lang="en-US" b="0" i="0" dirty="0">
              <a:solidFill>
                <a:srgbClr val="222222"/>
              </a:solidFill>
              <a:effectLst/>
              <a:latin typeface="ACADEMY ENGRAVED LET PLAIN:1.0" panose="02000000000000000000" pitchFamily="2" charset="0"/>
            </a:endParaRPr>
          </a:p>
          <a:p>
            <a:pPr algn="l"/>
            <a:r>
              <a:rPr lang="en-US" i="0" dirty="0">
                <a:solidFill>
                  <a:srgbClr val="222222"/>
                </a:solidFill>
                <a:effectLst/>
                <a:latin typeface="ACADEMY ENGRAVED LET PLAIN:1.0" panose="02000000000000000000" pitchFamily="2" charset="0"/>
              </a:rPr>
              <a:t>Other Curriculum Highlights</a:t>
            </a:r>
          </a:p>
          <a:p>
            <a:pPr algn="l"/>
            <a:r>
              <a:rPr lang="en-US" b="0" i="0" dirty="0">
                <a:solidFill>
                  <a:srgbClr val="222222"/>
                </a:solidFill>
                <a:effectLst/>
                <a:latin typeface="ACADEMY ENGRAVED LET PLAIN:1.0" panose="02000000000000000000" pitchFamily="2" charset="0"/>
              </a:rPr>
              <a:t>Cosmetology has a state license option</a:t>
            </a:r>
          </a:p>
          <a:p>
            <a:pPr algn="l"/>
            <a:r>
              <a:rPr lang="en-US" b="0" i="0" dirty="0">
                <a:solidFill>
                  <a:srgbClr val="222222"/>
                </a:solidFill>
                <a:effectLst/>
                <a:latin typeface="ACADEMY ENGRAVED LET PLAIN:1.0" panose="02000000000000000000" pitchFamily="2" charset="0"/>
              </a:rPr>
              <a:t>CAD 4 exam</a:t>
            </a:r>
          </a:p>
          <a:p>
            <a:pPr algn="l"/>
            <a:r>
              <a:rPr lang="en-US" b="0" i="0" dirty="0">
                <a:solidFill>
                  <a:srgbClr val="222222"/>
                </a:solidFill>
                <a:effectLst/>
                <a:latin typeface="ACADEMY ENGRAVED LET PLAIN:1.0" panose="02000000000000000000" pitchFamily="2" charset="0"/>
              </a:rPr>
              <a:t>Advanced Placement Courses </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22 AP courses</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415 students enrolled</a:t>
            </a:r>
          </a:p>
          <a:p>
            <a:pPr marL="342900" indent="-342900" algn="l">
              <a:buFont typeface="Arial" panose="020B0604020202020204" pitchFamily="34" charset="0"/>
              <a:buChar char="•"/>
            </a:pPr>
            <a:r>
              <a:rPr lang="en-US" b="0" i="0" dirty="0">
                <a:solidFill>
                  <a:srgbClr val="222222"/>
                </a:solidFill>
                <a:effectLst/>
                <a:latin typeface="ACADEMY ENGRAVED LET PLAIN:1.0" panose="02000000000000000000" pitchFamily="2" charset="0"/>
              </a:rPr>
              <a:t>673 exams being taken (some students taking more than 1)</a:t>
            </a: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7022" rtl="0" fontAlgn="auto" latinLnBrk="0" hangingPunct="0">
              <a:lnSpc>
                <a:spcPct val="100000"/>
              </a:lnSpc>
              <a:spcBef>
                <a:spcPts val="0"/>
              </a:spcBef>
              <a:spcAft>
                <a:spcPts val="0"/>
              </a:spcAft>
              <a:buClrTx/>
              <a:buSzTx/>
              <a:buFontTx/>
              <a:buNone/>
              <a:tabLst/>
            </a:pPr>
            <a:endParaRPr lang="en-US" dirty="0"/>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7514883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4358226"/>
            <a:ext cx="10157941" cy="15935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rial" panose="020B0604020202020204" pitchFamily="34"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BEB4FE48-A31A-3393-13C3-062C4BE1B7B8}"/>
              </a:ext>
            </a:extLst>
          </p:cNvPr>
          <p:cNvSpPr txBox="1"/>
          <p:nvPr/>
        </p:nvSpPr>
        <p:spPr>
          <a:xfrm>
            <a:off x="1019332" y="571213"/>
            <a:ext cx="11317572" cy="6463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Harassment, Intimidation, and Bullying (HIB)</a:t>
            </a:r>
          </a:p>
        </p:txBody>
      </p:sp>
      <p:graphicFrame>
        <p:nvGraphicFramePr>
          <p:cNvPr id="6" name="Table 5">
            <a:extLst>
              <a:ext uri="{FF2B5EF4-FFF2-40B4-BE49-F238E27FC236}">
                <a16:creationId xmlns:a16="http://schemas.microsoft.com/office/drawing/2014/main" id="{8FB947A7-B7D7-F120-01DA-19F0260EDED4}"/>
              </a:ext>
            </a:extLst>
          </p:cNvPr>
          <p:cNvGraphicFramePr>
            <a:graphicFrameLocks noGrp="1"/>
          </p:cNvGraphicFramePr>
          <p:nvPr>
            <p:extLst>
              <p:ext uri="{D42A27DB-BD31-4B8C-83A1-F6EECF244321}">
                <p14:modId xmlns:p14="http://schemas.microsoft.com/office/powerpoint/2010/main" val="2382901548"/>
              </p:ext>
            </p:extLst>
          </p:nvPr>
        </p:nvGraphicFramePr>
        <p:xfrm>
          <a:off x="1958594" y="1914679"/>
          <a:ext cx="9087607" cy="2106297"/>
        </p:xfrm>
        <a:graphic>
          <a:graphicData uri="http://schemas.openxmlformats.org/drawingml/2006/table">
            <a:tbl>
              <a:tblPr firstRow="1" bandRow="1">
                <a:tableStyleId>{5940675A-B579-460E-94D1-54222C63F5DA}</a:tableStyleId>
              </a:tblPr>
              <a:tblGrid>
                <a:gridCol w="1633928">
                  <a:extLst>
                    <a:ext uri="{9D8B030D-6E8A-4147-A177-3AD203B41FA5}">
                      <a16:colId xmlns:a16="http://schemas.microsoft.com/office/drawing/2014/main" val="2078988882"/>
                    </a:ext>
                  </a:extLst>
                </a:gridCol>
                <a:gridCol w="7453679">
                  <a:extLst>
                    <a:ext uri="{9D8B030D-6E8A-4147-A177-3AD203B41FA5}">
                      <a16:colId xmlns:a16="http://schemas.microsoft.com/office/drawing/2014/main" val="2537575753"/>
                    </a:ext>
                  </a:extLst>
                </a:gridCol>
              </a:tblGrid>
              <a:tr h="12690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endParaRPr kumimoji="0" 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lvl="0" indent="0" algn="ctr" defTabSz="587022" rtl="0" eaLnBrk="1" fontAlgn="auto" latinLnBrk="0" hangingPunct="1">
                        <a:lnSpc>
                          <a:spcPct val="100000"/>
                        </a:lnSpc>
                        <a:spcBef>
                          <a:spcPts val="0"/>
                        </a:spcBef>
                        <a:spcAft>
                          <a:spcPts val="0"/>
                        </a:spcAft>
                        <a:buClrTx/>
                        <a:buSzTx/>
                        <a:buFontTx/>
                        <a:buNone/>
                        <a:tabLst/>
                        <a:defRPr/>
                      </a:pPr>
                      <a:r>
                        <a:rPr kumimoji="0" 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October 11, 2023 - November 21,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8123761"/>
                  </a:ext>
                </a:extLst>
              </a:tr>
              <a:tr h="795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r>
                        <a:rPr lang="en-US" sz="2800" b="1" dirty="0">
                          <a:solidFill>
                            <a:srgbClr val="941100"/>
                          </a:solidFill>
                          <a:latin typeface="Georgia"/>
                          <a:ea typeface="Georgia"/>
                          <a:cs typeface="Georgia"/>
                          <a:sym typeface="Georgia"/>
                        </a:rPr>
                        <a:t>AFFIRMED</a:t>
                      </a:r>
                      <a:endParaRPr lang="en-US" sz="2800" b="1"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410849"/>
                  </a:ext>
                </a:extLst>
              </a:tr>
            </a:tbl>
          </a:graphicData>
        </a:graphic>
      </p:graphicFrame>
      <p:graphicFrame>
        <p:nvGraphicFramePr>
          <p:cNvPr id="7" name="Table 6">
            <a:extLst>
              <a:ext uri="{FF2B5EF4-FFF2-40B4-BE49-F238E27FC236}">
                <a16:creationId xmlns:a16="http://schemas.microsoft.com/office/drawing/2014/main" id="{26181938-4725-A4F1-96ED-3548D1DAD795}"/>
              </a:ext>
            </a:extLst>
          </p:cNvPr>
          <p:cNvGraphicFramePr>
            <a:graphicFrameLocks noGrp="1"/>
          </p:cNvGraphicFramePr>
          <p:nvPr>
            <p:extLst>
              <p:ext uri="{D42A27DB-BD31-4B8C-83A1-F6EECF244321}">
                <p14:modId xmlns:p14="http://schemas.microsoft.com/office/powerpoint/2010/main" val="2910261097"/>
              </p:ext>
            </p:extLst>
          </p:nvPr>
        </p:nvGraphicFramePr>
        <p:xfrm>
          <a:off x="1958595" y="4020976"/>
          <a:ext cx="9087606" cy="5304405"/>
        </p:xfrm>
        <a:graphic>
          <a:graphicData uri="http://schemas.openxmlformats.org/drawingml/2006/table">
            <a:tbl>
              <a:tblPr firstRow="1" bandRow="1">
                <a:tableStyleId>{5940675A-B579-460E-94D1-54222C63F5DA}</a:tableStyleId>
              </a:tblPr>
              <a:tblGrid>
                <a:gridCol w="1624054">
                  <a:extLst>
                    <a:ext uri="{9D8B030D-6E8A-4147-A177-3AD203B41FA5}">
                      <a16:colId xmlns:a16="http://schemas.microsoft.com/office/drawing/2014/main" val="3381735106"/>
                    </a:ext>
                  </a:extLst>
                </a:gridCol>
                <a:gridCol w="2660851">
                  <a:extLst>
                    <a:ext uri="{9D8B030D-6E8A-4147-A177-3AD203B41FA5}">
                      <a16:colId xmlns:a16="http://schemas.microsoft.com/office/drawing/2014/main" val="1693694055"/>
                    </a:ext>
                  </a:extLst>
                </a:gridCol>
                <a:gridCol w="2740808">
                  <a:extLst>
                    <a:ext uri="{9D8B030D-6E8A-4147-A177-3AD203B41FA5}">
                      <a16:colId xmlns:a16="http://schemas.microsoft.com/office/drawing/2014/main" val="1515551869"/>
                    </a:ext>
                  </a:extLst>
                </a:gridCol>
                <a:gridCol w="2061893">
                  <a:extLst>
                    <a:ext uri="{9D8B030D-6E8A-4147-A177-3AD203B41FA5}">
                      <a16:colId xmlns:a16="http://schemas.microsoft.com/office/drawing/2014/main" val="3649571939"/>
                    </a:ext>
                  </a:extLst>
                </a:gridCol>
              </a:tblGrid>
              <a:tr h="64096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r>
                        <a:rPr lang="en-US" sz="2000" b="1" dirty="0">
                          <a:solidFill>
                            <a:srgbClr val="941100"/>
                          </a:solidFill>
                          <a:latin typeface="Georgia"/>
                          <a:ea typeface="Georgia"/>
                          <a:cs typeface="Georgia"/>
                          <a:sym typeface="Georgia"/>
                        </a:rPr>
                        <a:t>Founded</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solidFill>
                            <a:srgbClr val="941100"/>
                          </a:solidFill>
                          <a:latin typeface="Georgia"/>
                          <a:ea typeface="Georgia"/>
                          <a:cs typeface="Georgia"/>
                          <a:sym typeface="Georgia"/>
                        </a:rPr>
                        <a:t>Unfounded</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solidFill>
                            <a:srgbClr val="941100"/>
                          </a:solidFill>
                          <a:latin typeface="Georgia"/>
                          <a:ea typeface="Georgia"/>
                          <a:cs typeface="Georgia"/>
                          <a:sym typeface="Georgia"/>
                        </a:rPr>
                        <a:t>Inconclusive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590137"/>
                  </a:ext>
                </a:extLst>
              </a:tr>
              <a:tr h="834338">
                <a:tc>
                  <a:txBody>
                    <a:bodyPr/>
                    <a:lstStyle/>
                    <a:p>
                      <a:endParaRPr lang="en-US" sz="1600" b="0" dirty="0"/>
                    </a:p>
                    <a:p>
                      <a:r>
                        <a:rPr lang="en-US" sz="1600" b="0" dirty="0"/>
                        <a:t>October 11, 2023, to October 17,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r>
                        <a:rPr lang="en-US" sz="20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r>
                        <a:rPr lang="en-US" sz="20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r>
                        <a:rPr lang="en-US" sz="20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982349"/>
                  </a:ext>
                </a:extLst>
              </a:tr>
              <a:tr h="1387794">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endParaRPr lang="en-US" sz="1600" b="0" dirty="0"/>
                    </a:p>
                    <a:p>
                      <a:pPr marL="0" marR="0" lvl="0" indent="0" algn="ctr" defTabSz="587022" rtl="0" eaLnBrk="1" fontAlgn="auto" latinLnBrk="0" hangingPunct="1">
                        <a:lnSpc>
                          <a:spcPct val="100000"/>
                        </a:lnSpc>
                        <a:spcBef>
                          <a:spcPts val="0"/>
                        </a:spcBef>
                        <a:spcAft>
                          <a:spcPts val="0"/>
                        </a:spcAft>
                        <a:buClrTx/>
                        <a:buSzTx/>
                        <a:buFontTx/>
                        <a:buNone/>
                        <a:tabLst/>
                        <a:defRPr/>
                      </a:pPr>
                      <a:r>
                        <a:rPr lang="en-US" sz="1600" b="0" dirty="0"/>
                        <a:t>October 18, 2023, to November 14,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583476"/>
                  </a:ext>
                </a:extLst>
              </a:tr>
              <a:tr h="1387794">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endParaRPr lang="en-US" sz="1600" b="0" dirty="0"/>
                    </a:p>
                    <a:p>
                      <a:pPr marL="0" marR="0" lvl="0" indent="0" algn="ctr" defTabSz="587022" rtl="0" eaLnBrk="1" fontAlgn="auto" latinLnBrk="0" hangingPunct="1">
                        <a:lnSpc>
                          <a:spcPct val="100000"/>
                        </a:lnSpc>
                        <a:spcBef>
                          <a:spcPts val="0"/>
                        </a:spcBef>
                        <a:spcAft>
                          <a:spcPts val="0"/>
                        </a:spcAft>
                        <a:buClrTx/>
                        <a:buSzTx/>
                        <a:buFontTx/>
                        <a:buNone/>
                        <a:tabLst/>
                        <a:defRPr/>
                      </a:pPr>
                      <a:r>
                        <a:rPr lang="en-US" sz="1600" b="0" dirty="0"/>
                        <a:t>November 15, 2023, to November 21,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783592"/>
                  </a:ext>
                </a:extLst>
              </a:tr>
            </a:tbl>
          </a:graphicData>
        </a:graphic>
      </p:graphicFrame>
    </p:spTree>
    <p:extLst>
      <p:ext uri="{BB962C8B-B14F-4D97-AF65-F5344CB8AC3E}">
        <p14:creationId xmlns:p14="http://schemas.microsoft.com/office/powerpoint/2010/main" val="31329668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4358226"/>
            <a:ext cx="10157941" cy="15935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rial" panose="020B0604020202020204" pitchFamily="34"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07211157-FF6D-4910-832B-A764FE8616CD}"/>
              </a:ext>
            </a:extLst>
          </p:cNvPr>
          <p:cNvSpPr txBox="1"/>
          <p:nvPr/>
        </p:nvSpPr>
        <p:spPr>
          <a:xfrm>
            <a:off x="716194" y="571213"/>
            <a:ext cx="11572407" cy="21236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Harassment, Intimidation, and Bullying (HIB)</a:t>
            </a:r>
          </a:p>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October 11, 2023 - November 21, 2023</a:t>
            </a:r>
          </a:p>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Affirmed</a:t>
            </a:r>
          </a:p>
        </p:txBody>
      </p:sp>
      <p:graphicFrame>
        <p:nvGraphicFramePr>
          <p:cNvPr id="6" name="Table">
            <a:extLst>
              <a:ext uri="{FF2B5EF4-FFF2-40B4-BE49-F238E27FC236}">
                <a16:creationId xmlns:a16="http://schemas.microsoft.com/office/drawing/2014/main" id="{C4397467-43BF-7ACF-EFED-298EE0262150}"/>
              </a:ext>
            </a:extLst>
          </p:cNvPr>
          <p:cNvGraphicFramePr/>
          <p:nvPr>
            <p:extLst>
              <p:ext uri="{D42A27DB-BD31-4B8C-83A1-F6EECF244321}">
                <p14:modId xmlns:p14="http://schemas.microsoft.com/office/powerpoint/2010/main" val="981480255"/>
              </p:ext>
            </p:extLst>
          </p:nvPr>
        </p:nvGraphicFramePr>
        <p:xfrm>
          <a:off x="648392" y="3007429"/>
          <a:ext cx="5854008" cy="4526811"/>
        </p:xfrm>
        <a:graphic>
          <a:graphicData uri="http://schemas.openxmlformats.org/drawingml/2006/table">
            <a:tbl>
              <a:tblPr>
                <a:tableStyleId>{4C3C2611-4C71-4FC5-86AE-919BDF0F9419}</a:tableStyleId>
              </a:tblPr>
              <a:tblGrid>
                <a:gridCol w="1389990">
                  <a:extLst>
                    <a:ext uri="{9D8B030D-6E8A-4147-A177-3AD203B41FA5}">
                      <a16:colId xmlns:a16="http://schemas.microsoft.com/office/drawing/2014/main" val="20000"/>
                    </a:ext>
                  </a:extLst>
                </a:gridCol>
                <a:gridCol w="1650638">
                  <a:extLst>
                    <a:ext uri="{9D8B030D-6E8A-4147-A177-3AD203B41FA5}">
                      <a16:colId xmlns:a16="http://schemas.microsoft.com/office/drawing/2014/main" val="20001"/>
                    </a:ext>
                  </a:extLst>
                </a:gridCol>
                <a:gridCol w="1406690">
                  <a:extLst>
                    <a:ext uri="{9D8B030D-6E8A-4147-A177-3AD203B41FA5}">
                      <a16:colId xmlns:a16="http://schemas.microsoft.com/office/drawing/2014/main" val="20002"/>
                    </a:ext>
                  </a:extLst>
                </a:gridCol>
                <a:gridCol w="1406690">
                  <a:extLst>
                    <a:ext uri="{9D8B030D-6E8A-4147-A177-3AD203B41FA5}">
                      <a16:colId xmlns:a16="http://schemas.microsoft.com/office/drawing/2014/main" val="2707227210"/>
                    </a:ext>
                  </a:extLst>
                </a:gridCol>
              </a:tblGrid>
              <a:tr h="592035">
                <a:tc>
                  <a:txBody>
                    <a:bodyPr/>
                    <a:lstStyle/>
                    <a:p>
                      <a:pPr defTabSz="914400">
                        <a:defRPr sz="2400">
                          <a:latin typeface="Georgia"/>
                          <a:ea typeface="Georgia"/>
                          <a:cs typeface="Georgia"/>
                          <a:sym typeface="Georgia"/>
                        </a:defRPr>
                      </a:pPr>
                      <a:endParaRPr/>
                    </a:p>
                  </a:txBody>
                  <a:tcPr marL="50800" marR="50800" marT="50800" marB="50800" anchor="ctr" horzOverflow="overflow">
                    <a:lnL w="0">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b="0" dirty="0">
                          <a:solidFill>
                            <a:srgbClr val="941100"/>
                          </a:solidFill>
                          <a:latin typeface="Georgia"/>
                          <a:ea typeface="Georgia"/>
                          <a:cs typeface="Georgia"/>
                          <a:sym typeface="Georgia"/>
                        </a:rPr>
                        <a:t>Founded</a:t>
                      </a:r>
                    </a:p>
                  </a:txBody>
                  <a:tcPr marL="50800" marR="50800" marT="50800" marB="50800" anchor="ctr" horzOverflow="overflow">
                    <a:lnL w="6350">
                      <a:solidFill>
                        <a:srgbClr val="000000"/>
                      </a:solidFill>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b="0" dirty="0">
                          <a:solidFill>
                            <a:srgbClr val="941100"/>
                          </a:solidFill>
                          <a:latin typeface="Georgia"/>
                          <a:ea typeface="Georgia"/>
                          <a:cs typeface="Georgia"/>
                          <a:sym typeface="Georgia"/>
                        </a:rPr>
                        <a:t>Unfounded</a:t>
                      </a:r>
                      <a:endParaRPr lang="en-US" sz="1600" b="0" dirty="0">
                        <a:solidFill>
                          <a:srgbClr val="941100"/>
                        </a:solidFill>
                        <a:latin typeface="Georgia"/>
                        <a:ea typeface="Georgia"/>
                        <a:cs typeface="Georgia"/>
                        <a:sym typeface="Georgia"/>
                      </a:endParaRPr>
                    </a:p>
                  </a:txBody>
                  <a:tcPr marL="50800" marR="50800" marT="50800" marB="5080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0">
                      <a:miter lim="400000"/>
                    </a:lnT>
                    <a:lnB w="6350">
                      <a:solidFill>
                        <a:srgbClr val="000000"/>
                      </a:solidFill>
                      <a:miter lim="400000"/>
                    </a:lnB>
                    <a:noFill/>
                  </a:tcPr>
                </a:tc>
                <a:tc>
                  <a:txBody>
                    <a:bodyPr/>
                    <a:lstStyle/>
                    <a:p>
                      <a:pPr defTabSz="914400">
                        <a:defRPr sz="1800"/>
                      </a:pPr>
                      <a:r>
                        <a:rPr lang="en-US" sz="1600" b="0" dirty="0">
                          <a:solidFill>
                            <a:srgbClr val="941100"/>
                          </a:solidFill>
                          <a:latin typeface="Georgia"/>
                          <a:ea typeface="Georgia"/>
                          <a:cs typeface="Georgia"/>
                          <a:sym typeface="Georgia"/>
                        </a:rPr>
                        <a:t>Inconclusive</a:t>
                      </a:r>
                    </a:p>
                  </a:txBody>
                  <a:tcPr marL="50800" marR="50800" marT="50800" marB="50800" anchor="ctr" horzOverflow="overflow">
                    <a:lnL w="6350">
                      <a:solidFill>
                        <a:srgbClr val="000000"/>
                      </a:solidFill>
                      <a:miter lim="400000"/>
                    </a:lnL>
                    <a:lnR w="0">
                      <a:miter lim="400000"/>
                    </a:lnR>
                    <a:lnT w="0">
                      <a:miter lim="400000"/>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0"/>
                  </a:ext>
                </a:extLst>
              </a:tr>
              <a:tr h="599316">
                <a:tc>
                  <a:txBody>
                    <a:bodyPr/>
                    <a:lstStyle/>
                    <a:p>
                      <a:pPr algn="ctr" defTabSz="914400">
                        <a:lnSpc>
                          <a:spcPct val="120000"/>
                        </a:lnSpc>
                        <a:defRPr sz="1800"/>
                      </a:pPr>
                      <a:r>
                        <a:rPr sz="1400" b="1" dirty="0">
                          <a:latin typeface="Georgia"/>
                          <a:ea typeface="Georgia"/>
                          <a:cs typeface="Georgia"/>
                          <a:sym typeface="Georgia"/>
                        </a:rPr>
                        <a:t>Battle Hill</a:t>
                      </a:r>
                      <a:endParaRPr lang="en-US" sz="1400" b="1" dirty="0">
                        <a:latin typeface="Georgia"/>
                        <a:ea typeface="Georgia"/>
                        <a:cs typeface="Georgia"/>
                        <a:sym typeface="Georgia"/>
                      </a:endParaRPr>
                    </a:p>
                    <a:p>
                      <a:pPr algn="ctr" defTabSz="914400">
                        <a:lnSpc>
                          <a:spcPct val="120000"/>
                        </a:lnSpc>
                        <a:defRPr sz="1800"/>
                      </a:pPr>
                      <a:r>
                        <a:rPr lang="en-US" sz="1400" b="1" dirty="0">
                          <a:latin typeface="Georgia"/>
                          <a:ea typeface="Georgia"/>
                          <a:cs typeface="Georgia"/>
                          <a:sym typeface="Georgia"/>
                        </a:rPr>
                        <a:t>Elementary </a:t>
                      </a:r>
                      <a:endParaRPr sz="1400" b="1" dirty="0">
                        <a:latin typeface="Georgia"/>
                        <a:ea typeface="Georgia"/>
                        <a:cs typeface="Georgia"/>
                        <a:sym typeface="Georgia"/>
                      </a:endParaRP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1"/>
                  </a:ext>
                </a:extLst>
              </a:tr>
              <a:tr h="816935">
                <a:tc>
                  <a:txBody>
                    <a:bodyPr/>
                    <a:lstStyle/>
                    <a:p>
                      <a:pPr algn="ctr" defTabSz="914400">
                        <a:lnSpc>
                          <a:spcPct val="120000"/>
                        </a:lnSpc>
                        <a:defRPr sz="1800"/>
                      </a:pPr>
                      <a:r>
                        <a:rPr sz="1400" b="1" dirty="0">
                          <a:latin typeface="Georgia"/>
                          <a:ea typeface="Georgia"/>
                          <a:cs typeface="Georgia"/>
                          <a:sym typeface="Georgia"/>
                        </a:rPr>
                        <a:t>Burnet Middle</a:t>
                      </a: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5</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2"/>
                  </a:ext>
                </a:extLst>
              </a:tr>
              <a:tr h="850795">
                <a:tc>
                  <a:txBody>
                    <a:bodyPr/>
                    <a:lstStyle/>
                    <a:p>
                      <a:pPr defTabSz="914400">
                        <a:lnSpc>
                          <a:spcPct val="120000"/>
                        </a:lnSpc>
                        <a:defRPr sz="1800"/>
                      </a:pPr>
                      <a:r>
                        <a:rPr sz="1400" b="1" dirty="0">
                          <a:latin typeface="Georgia"/>
                          <a:ea typeface="Georgia"/>
                          <a:cs typeface="Georgia"/>
                          <a:sym typeface="Georgia"/>
                        </a:rPr>
                        <a:t>Connecticut</a:t>
                      </a:r>
                      <a:r>
                        <a:rPr lang="en-US" sz="1400" b="1" dirty="0">
                          <a:latin typeface="Georgia"/>
                          <a:ea typeface="Georgia"/>
                          <a:cs typeface="Georgia"/>
                          <a:sym typeface="Georgia"/>
                        </a:rPr>
                        <a:t> Farms Elementary</a:t>
                      </a:r>
                      <a:endParaRPr sz="1400" b="1" dirty="0">
                        <a:latin typeface="Georgia"/>
                        <a:ea typeface="Georgia"/>
                        <a:cs typeface="Georgia"/>
                        <a:sym typeface="Georgia"/>
                      </a:endParaRP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3</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3"/>
                  </a:ext>
                </a:extLst>
              </a:tr>
              <a:tr h="816935">
                <a:tc>
                  <a:txBody>
                    <a:bodyPr/>
                    <a:lstStyle/>
                    <a:p>
                      <a:pPr defTabSz="914400">
                        <a:lnSpc>
                          <a:spcPct val="120000"/>
                        </a:lnSpc>
                        <a:defRPr sz="1800"/>
                      </a:pPr>
                      <a:r>
                        <a:rPr sz="1400" b="1" dirty="0">
                          <a:latin typeface="Georgia"/>
                          <a:ea typeface="Georgia"/>
                          <a:cs typeface="Georgia"/>
                          <a:sym typeface="Georgia"/>
                        </a:rPr>
                        <a:t>Franklin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5</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4"/>
                  </a:ext>
                </a:extLst>
              </a:tr>
              <a:tr h="850795">
                <a:tc>
                  <a:txBody>
                    <a:bodyPr/>
                    <a:lstStyle/>
                    <a:p>
                      <a:pPr defTabSz="914400">
                        <a:lnSpc>
                          <a:spcPct val="120000"/>
                        </a:lnSpc>
                        <a:defRPr sz="1800"/>
                      </a:pPr>
                      <a:r>
                        <a:rPr sz="1400" b="1" dirty="0">
                          <a:latin typeface="Georgia"/>
                          <a:ea typeface="Georgia"/>
                          <a:cs typeface="Georgia"/>
                          <a:sym typeface="Georgia"/>
                        </a:rPr>
                        <a:t>Hannah Caldwell</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0">
                      <a:miter lim="400000"/>
                    </a:lnB>
                    <a:noFill/>
                  </a:tcPr>
                </a:tc>
                <a:extLst>
                  <a:ext uri="{0D108BD9-81ED-4DB2-BD59-A6C34878D82A}">
                    <a16:rowId xmlns:a16="http://schemas.microsoft.com/office/drawing/2014/main" val="10005"/>
                  </a:ext>
                </a:extLst>
              </a:tr>
            </a:tbl>
          </a:graphicData>
        </a:graphic>
      </p:graphicFrame>
      <p:graphicFrame>
        <p:nvGraphicFramePr>
          <p:cNvPr id="7" name="Table 1-1">
            <a:extLst>
              <a:ext uri="{FF2B5EF4-FFF2-40B4-BE49-F238E27FC236}">
                <a16:creationId xmlns:a16="http://schemas.microsoft.com/office/drawing/2014/main" id="{6CBB033F-AEBC-302E-76E9-61A2265156B3}"/>
              </a:ext>
            </a:extLst>
          </p:cNvPr>
          <p:cNvGraphicFramePr/>
          <p:nvPr>
            <p:extLst>
              <p:ext uri="{D42A27DB-BD31-4B8C-83A1-F6EECF244321}">
                <p14:modId xmlns:p14="http://schemas.microsoft.com/office/powerpoint/2010/main" val="3676622454"/>
              </p:ext>
            </p:extLst>
          </p:nvPr>
        </p:nvGraphicFramePr>
        <p:xfrm>
          <a:off x="6737241" y="3057399"/>
          <a:ext cx="5194300" cy="4486237"/>
        </p:xfrm>
        <a:graphic>
          <a:graphicData uri="http://schemas.openxmlformats.org/drawingml/2006/table">
            <a:tbl>
              <a:tblPr>
                <a:tableStyleId>{4C3C2611-4C71-4FC5-86AE-919BDF0F9419}</a:tableStyleId>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310127924"/>
                    </a:ext>
                  </a:extLst>
                </a:gridCol>
              </a:tblGrid>
              <a:tr h="519079">
                <a:tc>
                  <a:txBody>
                    <a:bodyPr/>
                    <a:lstStyle/>
                    <a:p>
                      <a:pPr indent="228600" defTabSz="584200">
                        <a:defRPr sz="1800">
                          <a:latin typeface="Helvetica Light"/>
                          <a:ea typeface="Helvetica Light"/>
                          <a:cs typeface="Helvetica Light"/>
                          <a:sym typeface="Helvetica Light"/>
                        </a:defRPr>
                      </a:pPr>
                      <a:endParaRPr/>
                    </a:p>
                  </a:txBody>
                  <a:tcPr marL="0" marR="0" marT="0" marB="0" horzOverflow="overflow">
                    <a:lnL w="0">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dirty="0">
                          <a:solidFill>
                            <a:srgbClr val="941100"/>
                          </a:solidFill>
                          <a:latin typeface="Georgia"/>
                          <a:ea typeface="Georgia"/>
                          <a:cs typeface="Georgia"/>
                          <a:sym typeface="Georgia"/>
                        </a:rPr>
                        <a:t>Founded</a:t>
                      </a:r>
                    </a:p>
                  </a:txBody>
                  <a:tcPr marL="50800" marR="50800" marT="50800" marB="50800" anchor="ctr" horzOverflow="overflow">
                    <a:lnL w="6350">
                      <a:solidFill>
                        <a:srgbClr val="000000"/>
                      </a:solidFill>
                      <a:miter lim="400000"/>
                    </a:lnL>
                    <a:lnR w="6350">
                      <a:solidFill>
                        <a:srgbClr val="000000"/>
                      </a:solidFill>
                      <a:miter lim="400000"/>
                    </a:lnR>
                    <a:lnT w="0">
                      <a:miter lim="400000"/>
                    </a:lnT>
                    <a:lnB w="6350" cap="flat" cmpd="sng" algn="ctr">
                      <a:solidFill>
                        <a:srgbClr val="000000"/>
                      </a:solidFill>
                      <a:prstDash val="solid"/>
                      <a:miter lim="400000"/>
                      <a:headEnd type="none" w="med" len="med"/>
                      <a:tailEnd type="none" w="med" len="med"/>
                    </a:lnB>
                    <a:noFill/>
                  </a:tcPr>
                </a:tc>
                <a:tc>
                  <a:txBody>
                    <a:bodyPr/>
                    <a:lstStyle/>
                    <a:p>
                      <a:pPr defTabSz="914400">
                        <a:defRPr sz="1800"/>
                      </a:pPr>
                      <a:r>
                        <a:rPr sz="1600" dirty="0">
                          <a:solidFill>
                            <a:srgbClr val="941100"/>
                          </a:solidFill>
                          <a:latin typeface="Georgia"/>
                          <a:ea typeface="Georgia"/>
                          <a:cs typeface="Georgia"/>
                          <a:sym typeface="Georgia"/>
                        </a:rPr>
                        <a:t>Unfounded</a:t>
                      </a:r>
                    </a:p>
                  </a:txBody>
                  <a:tcPr marL="50800" marR="50800" marT="50800" marB="5080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0">
                      <a:miter lim="400000"/>
                    </a:lnT>
                    <a:lnB w="6350" cap="flat" cmpd="sng" algn="ctr">
                      <a:solidFill>
                        <a:srgbClr val="000000"/>
                      </a:solidFill>
                      <a:prstDash val="solid"/>
                      <a:miter lim="400000"/>
                      <a:headEnd type="none" w="med" len="med"/>
                      <a:tailEnd type="none" w="med" len="med"/>
                    </a:lnB>
                    <a:noFill/>
                  </a:tcPr>
                </a:tc>
                <a:tc>
                  <a:txBody>
                    <a:bodyPr/>
                    <a:lstStyle/>
                    <a:p>
                      <a:pPr defTabSz="914400">
                        <a:defRPr sz="1800"/>
                      </a:pPr>
                      <a:r>
                        <a:rPr lang="en-US" sz="1600" dirty="0">
                          <a:solidFill>
                            <a:srgbClr val="941100"/>
                          </a:solidFill>
                          <a:latin typeface="Georgia"/>
                          <a:ea typeface="Georgia"/>
                          <a:cs typeface="Georgia"/>
                          <a:sym typeface="Georgia"/>
                        </a:rPr>
                        <a:t>Inconclusive</a:t>
                      </a:r>
                      <a:endParaRPr sz="1600" dirty="0">
                        <a:solidFill>
                          <a:srgbClr val="941100"/>
                        </a:solidFill>
                        <a:latin typeface="Georgia"/>
                        <a:ea typeface="Georgia"/>
                        <a:cs typeface="Georgia"/>
                        <a:sym typeface="Georgia"/>
                      </a:endParaRPr>
                    </a:p>
                  </a:txBody>
                  <a:tcPr marL="50800" marR="50800" marT="50800" marB="50800" anchor="ctr" horzOverflow="overflow">
                    <a:lnL w="6350">
                      <a:solidFill>
                        <a:srgbClr val="000000"/>
                      </a:solidFill>
                      <a:miter lim="400000"/>
                    </a:lnL>
                    <a:lnR w="0">
                      <a:miter lim="400000"/>
                    </a:lnR>
                    <a:lnT w="0">
                      <a:miter lim="400000"/>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0"/>
                  </a:ext>
                </a:extLst>
              </a:tr>
              <a:tr h="756414">
                <a:tc>
                  <a:txBody>
                    <a:bodyPr/>
                    <a:lstStyle/>
                    <a:p>
                      <a:pPr defTabSz="914400">
                        <a:lnSpc>
                          <a:spcPct val="120000"/>
                        </a:lnSpc>
                        <a:defRPr sz="1800"/>
                      </a:pPr>
                      <a:r>
                        <a:rPr sz="1400" b="1" dirty="0">
                          <a:latin typeface="Georgia"/>
                          <a:ea typeface="Georgia"/>
                          <a:cs typeface="Georgia"/>
                          <a:sym typeface="Georgia"/>
                        </a:rPr>
                        <a:t>Jefferson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1"/>
                  </a:ext>
                </a:extLst>
              </a:tr>
              <a:tr h="832930">
                <a:tc>
                  <a:txBody>
                    <a:bodyPr/>
                    <a:lstStyle/>
                    <a:p>
                      <a:pPr defTabSz="914400">
                        <a:lnSpc>
                          <a:spcPct val="120000"/>
                        </a:lnSpc>
                        <a:defRPr sz="1800"/>
                      </a:pPr>
                      <a:r>
                        <a:rPr sz="1400" b="1" dirty="0" err="1">
                          <a:latin typeface="Georgia"/>
                          <a:ea typeface="Georgia"/>
                          <a:cs typeface="Georgia"/>
                          <a:sym typeface="Georgia"/>
                        </a:rPr>
                        <a:t>Kawameeh</a:t>
                      </a:r>
                      <a:r>
                        <a:rPr sz="1400" b="1" dirty="0">
                          <a:latin typeface="Georgia"/>
                          <a:ea typeface="Georgia"/>
                          <a:cs typeface="Georgia"/>
                          <a:sym typeface="Georgia"/>
                        </a:rPr>
                        <a:t>  Middle</a:t>
                      </a: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3</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2</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2"/>
                  </a:ext>
                </a:extLst>
              </a:tr>
              <a:tr h="756414">
                <a:tc>
                  <a:txBody>
                    <a:bodyPr/>
                    <a:lstStyle/>
                    <a:p>
                      <a:pPr defTabSz="914400">
                        <a:lnSpc>
                          <a:spcPct val="120000"/>
                        </a:lnSpc>
                        <a:defRPr sz="1800"/>
                      </a:pPr>
                      <a:r>
                        <a:rPr sz="1400" b="1" dirty="0">
                          <a:latin typeface="Georgia"/>
                          <a:ea typeface="Georgia"/>
                          <a:cs typeface="Georgia"/>
                          <a:sym typeface="Georgia"/>
                        </a:rPr>
                        <a:t>Livingston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2</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3"/>
                  </a:ext>
                </a:extLst>
              </a:tr>
              <a:tr h="791749">
                <a:tc>
                  <a:txBody>
                    <a:bodyPr/>
                    <a:lstStyle/>
                    <a:p>
                      <a:pPr defTabSz="914400">
                        <a:lnSpc>
                          <a:spcPct val="120000"/>
                        </a:lnSpc>
                        <a:defRPr sz="1800"/>
                      </a:pPr>
                      <a:r>
                        <a:rPr sz="1400" b="1" dirty="0">
                          <a:latin typeface="Georgia"/>
                          <a:ea typeface="Georgia"/>
                          <a:cs typeface="Georgia"/>
                          <a:sym typeface="Georgia"/>
                        </a:rPr>
                        <a:t>Washington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4"/>
                  </a:ext>
                </a:extLst>
              </a:tr>
              <a:tr h="829651">
                <a:tc>
                  <a:txBody>
                    <a:bodyPr/>
                    <a:lstStyle/>
                    <a:p>
                      <a:pPr defTabSz="914400">
                        <a:lnSpc>
                          <a:spcPct val="120000"/>
                        </a:lnSpc>
                        <a:defRPr sz="1800"/>
                      </a:pPr>
                      <a:r>
                        <a:rPr sz="1400" b="1" dirty="0">
                          <a:latin typeface="Georgia"/>
                          <a:ea typeface="Georgia"/>
                          <a:cs typeface="Georgia"/>
                          <a:sym typeface="Georgia"/>
                        </a:rPr>
                        <a:t>Union</a:t>
                      </a:r>
                      <a:r>
                        <a:rPr lang="en-US" sz="1400" b="1" dirty="0">
                          <a:latin typeface="Georgia"/>
                          <a:ea typeface="Georgia"/>
                          <a:cs typeface="Georgia"/>
                          <a:sym typeface="Georgia"/>
                        </a:rPr>
                        <a:t> </a:t>
                      </a:r>
                      <a:r>
                        <a:rPr sz="1400" b="1" dirty="0">
                          <a:latin typeface="Georgia"/>
                          <a:ea typeface="Georgia"/>
                          <a:cs typeface="Georgia"/>
                          <a:sym typeface="Georgia"/>
                        </a:rPr>
                        <a:t>High</a:t>
                      </a:r>
                    </a:p>
                  </a:txBody>
                  <a:tcPr marL="50800" marR="50800" marT="50800" marB="50800" anchor="ctr" horzOverflow="overflow">
                    <a:lnL w="0">
                      <a:miter lim="400000"/>
                    </a:lnL>
                    <a:lnR w="6350">
                      <a:solidFill>
                        <a:srgbClr val="000000"/>
                      </a:solidFill>
                      <a:miter lim="400000"/>
                    </a:lnR>
                    <a:lnT w="6350">
                      <a:solidFill>
                        <a:srgbClr val="000000"/>
                      </a:solidFill>
                      <a:miter lim="400000"/>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10</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3</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9</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0">
                      <a:miter lim="400000"/>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03928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4358226"/>
            <a:ext cx="10157941" cy="15935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rial" panose="020B0604020202020204" pitchFamily="34"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BEB4FE48-A31A-3393-13C3-062C4BE1B7B8}"/>
              </a:ext>
            </a:extLst>
          </p:cNvPr>
          <p:cNvSpPr txBox="1"/>
          <p:nvPr/>
        </p:nvSpPr>
        <p:spPr>
          <a:xfrm>
            <a:off x="1019332" y="571213"/>
            <a:ext cx="11317572" cy="6463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Harassment, Intimidation, and Bullying (HIB)</a:t>
            </a:r>
          </a:p>
        </p:txBody>
      </p:sp>
      <p:graphicFrame>
        <p:nvGraphicFramePr>
          <p:cNvPr id="6" name="Table 5">
            <a:extLst>
              <a:ext uri="{FF2B5EF4-FFF2-40B4-BE49-F238E27FC236}">
                <a16:creationId xmlns:a16="http://schemas.microsoft.com/office/drawing/2014/main" id="{8FB947A7-B7D7-F120-01DA-19F0260EDED4}"/>
              </a:ext>
            </a:extLst>
          </p:cNvPr>
          <p:cNvGraphicFramePr>
            <a:graphicFrameLocks noGrp="1"/>
          </p:cNvGraphicFramePr>
          <p:nvPr>
            <p:extLst>
              <p:ext uri="{D42A27DB-BD31-4B8C-83A1-F6EECF244321}">
                <p14:modId xmlns:p14="http://schemas.microsoft.com/office/powerpoint/2010/main" val="2640591055"/>
              </p:ext>
            </p:extLst>
          </p:nvPr>
        </p:nvGraphicFramePr>
        <p:xfrm>
          <a:off x="1958594" y="1914679"/>
          <a:ext cx="9087607" cy="2106297"/>
        </p:xfrm>
        <a:graphic>
          <a:graphicData uri="http://schemas.openxmlformats.org/drawingml/2006/table">
            <a:tbl>
              <a:tblPr firstRow="1" bandRow="1">
                <a:tableStyleId>{5940675A-B579-460E-94D1-54222C63F5DA}</a:tableStyleId>
              </a:tblPr>
              <a:tblGrid>
                <a:gridCol w="1633928">
                  <a:extLst>
                    <a:ext uri="{9D8B030D-6E8A-4147-A177-3AD203B41FA5}">
                      <a16:colId xmlns:a16="http://schemas.microsoft.com/office/drawing/2014/main" val="2078988882"/>
                    </a:ext>
                  </a:extLst>
                </a:gridCol>
                <a:gridCol w="7453679">
                  <a:extLst>
                    <a:ext uri="{9D8B030D-6E8A-4147-A177-3AD203B41FA5}">
                      <a16:colId xmlns:a16="http://schemas.microsoft.com/office/drawing/2014/main" val="2537575753"/>
                    </a:ext>
                  </a:extLst>
                </a:gridCol>
              </a:tblGrid>
              <a:tr h="12690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endParaRPr kumimoji="0" 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endParaRPr>
                    </a:p>
                    <a:p>
                      <a:pPr marL="0" marR="0" lvl="0" indent="0" algn="ctr" defTabSz="587022" rtl="0" eaLnBrk="1" fontAlgn="auto" latinLnBrk="0" hangingPunct="1">
                        <a:lnSpc>
                          <a:spcPct val="100000"/>
                        </a:lnSpc>
                        <a:spcBef>
                          <a:spcPts val="0"/>
                        </a:spcBef>
                        <a:spcAft>
                          <a:spcPts val="0"/>
                        </a:spcAft>
                        <a:buClrTx/>
                        <a:buSzTx/>
                        <a:buFontTx/>
                        <a:buNone/>
                        <a:tabLst/>
                        <a:defRPr/>
                      </a:pPr>
                      <a:r>
                        <a:rPr kumimoji="0" lang="en-US" sz="32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November 15, 2023 - November 21,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8123761"/>
                  </a:ext>
                </a:extLst>
              </a:tr>
              <a:tr h="795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r>
                        <a:rPr lang="en-US" sz="2800" b="1" dirty="0">
                          <a:solidFill>
                            <a:srgbClr val="941100"/>
                          </a:solidFill>
                          <a:latin typeface="Georgia"/>
                          <a:ea typeface="Georgia"/>
                          <a:cs typeface="Georgia"/>
                          <a:sym typeface="Georgia"/>
                        </a:rPr>
                        <a:t>REPORTED</a:t>
                      </a:r>
                      <a:endParaRPr lang="en-US" sz="2800" b="1"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410849"/>
                  </a:ext>
                </a:extLst>
              </a:tr>
            </a:tbl>
          </a:graphicData>
        </a:graphic>
      </p:graphicFrame>
      <p:graphicFrame>
        <p:nvGraphicFramePr>
          <p:cNvPr id="7" name="Table 6">
            <a:extLst>
              <a:ext uri="{FF2B5EF4-FFF2-40B4-BE49-F238E27FC236}">
                <a16:creationId xmlns:a16="http://schemas.microsoft.com/office/drawing/2014/main" id="{26181938-4725-A4F1-96ED-3548D1DAD795}"/>
              </a:ext>
            </a:extLst>
          </p:cNvPr>
          <p:cNvGraphicFramePr>
            <a:graphicFrameLocks noGrp="1"/>
          </p:cNvGraphicFramePr>
          <p:nvPr>
            <p:extLst>
              <p:ext uri="{D42A27DB-BD31-4B8C-83A1-F6EECF244321}">
                <p14:modId xmlns:p14="http://schemas.microsoft.com/office/powerpoint/2010/main" val="3269666525"/>
              </p:ext>
            </p:extLst>
          </p:nvPr>
        </p:nvGraphicFramePr>
        <p:xfrm>
          <a:off x="1958595" y="4020976"/>
          <a:ext cx="9087606" cy="5717862"/>
        </p:xfrm>
        <a:graphic>
          <a:graphicData uri="http://schemas.openxmlformats.org/drawingml/2006/table">
            <a:tbl>
              <a:tblPr firstRow="1" bandRow="1">
                <a:tableStyleId>{5940675A-B579-460E-94D1-54222C63F5DA}</a:tableStyleId>
              </a:tblPr>
              <a:tblGrid>
                <a:gridCol w="1624054">
                  <a:extLst>
                    <a:ext uri="{9D8B030D-6E8A-4147-A177-3AD203B41FA5}">
                      <a16:colId xmlns:a16="http://schemas.microsoft.com/office/drawing/2014/main" val="3381735106"/>
                    </a:ext>
                  </a:extLst>
                </a:gridCol>
                <a:gridCol w="2660851">
                  <a:extLst>
                    <a:ext uri="{9D8B030D-6E8A-4147-A177-3AD203B41FA5}">
                      <a16:colId xmlns:a16="http://schemas.microsoft.com/office/drawing/2014/main" val="1693694055"/>
                    </a:ext>
                  </a:extLst>
                </a:gridCol>
                <a:gridCol w="2740808">
                  <a:extLst>
                    <a:ext uri="{9D8B030D-6E8A-4147-A177-3AD203B41FA5}">
                      <a16:colId xmlns:a16="http://schemas.microsoft.com/office/drawing/2014/main" val="1515551869"/>
                    </a:ext>
                  </a:extLst>
                </a:gridCol>
                <a:gridCol w="2061893">
                  <a:extLst>
                    <a:ext uri="{9D8B030D-6E8A-4147-A177-3AD203B41FA5}">
                      <a16:colId xmlns:a16="http://schemas.microsoft.com/office/drawing/2014/main" val="3649571939"/>
                    </a:ext>
                  </a:extLst>
                </a:gridCol>
              </a:tblGrid>
              <a:tr h="138779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r>
                        <a:rPr lang="en-US" sz="2000" b="1" dirty="0">
                          <a:solidFill>
                            <a:srgbClr val="941100"/>
                          </a:solidFill>
                          <a:latin typeface="Georgia"/>
                          <a:ea typeface="Georgia"/>
                          <a:cs typeface="Georgia"/>
                          <a:sym typeface="Georgia"/>
                        </a:rPr>
                        <a:t>Founded</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solidFill>
                            <a:srgbClr val="941100"/>
                          </a:solidFill>
                          <a:latin typeface="Georgia"/>
                          <a:ea typeface="Georgia"/>
                          <a:cs typeface="Georgia"/>
                          <a:sym typeface="Georgia"/>
                        </a:rPr>
                        <a:t>Unfounded</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solidFill>
                            <a:srgbClr val="941100"/>
                          </a:solidFill>
                          <a:latin typeface="Georgia"/>
                          <a:ea typeface="Georgia"/>
                          <a:cs typeface="Georgia"/>
                          <a:sym typeface="Georgia"/>
                        </a:rPr>
                        <a:t>Inconclusive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590137"/>
                  </a:ext>
                </a:extLst>
              </a:tr>
              <a:tr h="1387794">
                <a:tc>
                  <a:txBody>
                    <a:bodyPr/>
                    <a:lstStyle/>
                    <a:p>
                      <a:pPr marL="0" marR="0" lvl="0" indent="0" algn="ctr" defTabSz="587022" rtl="0" eaLnBrk="1" fontAlgn="auto" latinLnBrk="0" hangingPunct="1">
                        <a:lnSpc>
                          <a:spcPct val="100000"/>
                        </a:lnSpc>
                        <a:spcBef>
                          <a:spcPts val="0"/>
                        </a:spcBef>
                        <a:spcAft>
                          <a:spcPts val="0"/>
                        </a:spcAft>
                        <a:buClrTx/>
                        <a:buSzTx/>
                        <a:buFontTx/>
                        <a:buNone/>
                        <a:tabLst/>
                        <a:defRPr/>
                      </a:pPr>
                      <a:endParaRPr lang="en-US" sz="1600" b="0" dirty="0"/>
                    </a:p>
                    <a:p>
                      <a:pPr marL="0" marR="0" lvl="0" indent="0" algn="ctr" defTabSz="587022" rtl="0" eaLnBrk="1" fontAlgn="auto" latinLnBrk="0" hangingPunct="1">
                        <a:lnSpc>
                          <a:spcPct val="100000"/>
                        </a:lnSpc>
                        <a:spcBef>
                          <a:spcPts val="0"/>
                        </a:spcBef>
                        <a:spcAft>
                          <a:spcPts val="0"/>
                        </a:spcAft>
                        <a:buClrTx/>
                        <a:buSzTx/>
                        <a:buFontTx/>
                        <a:buNone/>
                        <a:tabLst/>
                        <a:defRPr/>
                      </a:pPr>
                      <a:r>
                        <a:rPr lang="en-US" sz="1600" b="0" dirty="0"/>
                        <a:t>November 15, 2023, to November 21, 2023</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b="1" dirty="0"/>
                    </a:p>
                    <a:p>
                      <a:endParaRPr lang="en-US" sz="2000" b="1" dirty="0"/>
                    </a:p>
                    <a:p>
                      <a:r>
                        <a:rPr lang="en-US"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982349"/>
                  </a:ext>
                </a:extLst>
              </a:tr>
              <a:tr h="138779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583476"/>
                  </a:ext>
                </a:extLst>
              </a:tr>
              <a:tr h="138779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783592"/>
                  </a:ext>
                </a:extLst>
              </a:tr>
            </a:tbl>
          </a:graphicData>
        </a:graphic>
      </p:graphicFrame>
    </p:spTree>
    <p:extLst>
      <p:ext uri="{BB962C8B-B14F-4D97-AF65-F5344CB8AC3E}">
        <p14:creationId xmlns:p14="http://schemas.microsoft.com/office/powerpoint/2010/main" val="38549150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4358226"/>
            <a:ext cx="10157941" cy="15935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rial" panose="020B0604020202020204" pitchFamily="34"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07211157-FF6D-4910-832B-A764FE8616CD}"/>
              </a:ext>
            </a:extLst>
          </p:cNvPr>
          <p:cNvSpPr txBox="1"/>
          <p:nvPr/>
        </p:nvSpPr>
        <p:spPr>
          <a:xfrm>
            <a:off x="716194" y="571213"/>
            <a:ext cx="11572407" cy="21236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Harassment, Intimidation, and Bullying (HIB)</a:t>
            </a:r>
          </a:p>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November 15, 2023 - November 21, 2023</a:t>
            </a:r>
          </a:p>
          <a:p>
            <a:pPr marL="0" marR="0" indent="0" algn="ctr" defTabSz="587022"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Neue"/>
              </a:rPr>
              <a:t>Reported</a:t>
            </a:r>
          </a:p>
        </p:txBody>
      </p:sp>
      <p:graphicFrame>
        <p:nvGraphicFramePr>
          <p:cNvPr id="6" name="Table">
            <a:extLst>
              <a:ext uri="{FF2B5EF4-FFF2-40B4-BE49-F238E27FC236}">
                <a16:creationId xmlns:a16="http://schemas.microsoft.com/office/drawing/2014/main" id="{C4397467-43BF-7ACF-EFED-298EE0262150}"/>
              </a:ext>
            </a:extLst>
          </p:cNvPr>
          <p:cNvGraphicFramePr/>
          <p:nvPr>
            <p:extLst>
              <p:ext uri="{D42A27DB-BD31-4B8C-83A1-F6EECF244321}">
                <p14:modId xmlns:p14="http://schemas.microsoft.com/office/powerpoint/2010/main" val="1632216207"/>
              </p:ext>
            </p:extLst>
          </p:nvPr>
        </p:nvGraphicFramePr>
        <p:xfrm>
          <a:off x="648392" y="3007429"/>
          <a:ext cx="5854008" cy="4526811"/>
        </p:xfrm>
        <a:graphic>
          <a:graphicData uri="http://schemas.openxmlformats.org/drawingml/2006/table">
            <a:tbl>
              <a:tblPr>
                <a:tableStyleId>{4C3C2611-4C71-4FC5-86AE-919BDF0F9419}</a:tableStyleId>
              </a:tblPr>
              <a:tblGrid>
                <a:gridCol w="1389990">
                  <a:extLst>
                    <a:ext uri="{9D8B030D-6E8A-4147-A177-3AD203B41FA5}">
                      <a16:colId xmlns:a16="http://schemas.microsoft.com/office/drawing/2014/main" val="20000"/>
                    </a:ext>
                  </a:extLst>
                </a:gridCol>
                <a:gridCol w="1650638">
                  <a:extLst>
                    <a:ext uri="{9D8B030D-6E8A-4147-A177-3AD203B41FA5}">
                      <a16:colId xmlns:a16="http://schemas.microsoft.com/office/drawing/2014/main" val="20001"/>
                    </a:ext>
                  </a:extLst>
                </a:gridCol>
                <a:gridCol w="1406690">
                  <a:extLst>
                    <a:ext uri="{9D8B030D-6E8A-4147-A177-3AD203B41FA5}">
                      <a16:colId xmlns:a16="http://schemas.microsoft.com/office/drawing/2014/main" val="20002"/>
                    </a:ext>
                  </a:extLst>
                </a:gridCol>
                <a:gridCol w="1406690">
                  <a:extLst>
                    <a:ext uri="{9D8B030D-6E8A-4147-A177-3AD203B41FA5}">
                      <a16:colId xmlns:a16="http://schemas.microsoft.com/office/drawing/2014/main" val="2707227210"/>
                    </a:ext>
                  </a:extLst>
                </a:gridCol>
              </a:tblGrid>
              <a:tr h="592035">
                <a:tc>
                  <a:txBody>
                    <a:bodyPr/>
                    <a:lstStyle/>
                    <a:p>
                      <a:pPr defTabSz="914400">
                        <a:defRPr sz="2400">
                          <a:latin typeface="Georgia"/>
                          <a:ea typeface="Georgia"/>
                          <a:cs typeface="Georgia"/>
                          <a:sym typeface="Georgia"/>
                        </a:defRPr>
                      </a:pPr>
                      <a:endParaRPr/>
                    </a:p>
                  </a:txBody>
                  <a:tcPr marL="50800" marR="50800" marT="50800" marB="50800" anchor="ctr" horzOverflow="overflow">
                    <a:lnL w="0">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b="0" dirty="0">
                          <a:solidFill>
                            <a:srgbClr val="941100"/>
                          </a:solidFill>
                          <a:latin typeface="Georgia"/>
                          <a:ea typeface="Georgia"/>
                          <a:cs typeface="Georgia"/>
                          <a:sym typeface="Georgia"/>
                        </a:rPr>
                        <a:t>Founded</a:t>
                      </a:r>
                    </a:p>
                  </a:txBody>
                  <a:tcPr marL="50800" marR="50800" marT="50800" marB="50800" anchor="ctr" horzOverflow="overflow">
                    <a:lnL w="6350">
                      <a:solidFill>
                        <a:srgbClr val="000000"/>
                      </a:solidFill>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b="0" dirty="0">
                          <a:solidFill>
                            <a:srgbClr val="941100"/>
                          </a:solidFill>
                          <a:latin typeface="Georgia"/>
                          <a:ea typeface="Georgia"/>
                          <a:cs typeface="Georgia"/>
                          <a:sym typeface="Georgia"/>
                        </a:rPr>
                        <a:t>Unfounded</a:t>
                      </a:r>
                      <a:endParaRPr lang="en-US" sz="1600" b="0" dirty="0">
                        <a:solidFill>
                          <a:srgbClr val="941100"/>
                        </a:solidFill>
                        <a:latin typeface="Georgia"/>
                        <a:ea typeface="Georgia"/>
                        <a:cs typeface="Georgia"/>
                        <a:sym typeface="Georgia"/>
                      </a:endParaRPr>
                    </a:p>
                  </a:txBody>
                  <a:tcPr marL="50800" marR="50800" marT="50800" marB="5080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0">
                      <a:miter lim="400000"/>
                    </a:lnT>
                    <a:lnB w="6350">
                      <a:solidFill>
                        <a:srgbClr val="000000"/>
                      </a:solidFill>
                      <a:miter lim="400000"/>
                    </a:lnB>
                    <a:noFill/>
                  </a:tcPr>
                </a:tc>
                <a:tc>
                  <a:txBody>
                    <a:bodyPr/>
                    <a:lstStyle/>
                    <a:p>
                      <a:pPr defTabSz="914400">
                        <a:defRPr sz="1800"/>
                      </a:pPr>
                      <a:r>
                        <a:rPr lang="en-US" sz="1600" b="0" dirty="0">
                          <a:solidFill>
                            <a:srgbClr val="941100"/>
                          </a:solidFill>
                          <a:latin typeface="Georgia"/>
                          <a:ea typeface="Georgia"/>
                          <a:cs typeface="Georgia"/>
                          <a:sym typeface="Georgia"/>
                        </a:rPr>
                        <a:t>Inconclusive</a:t>
                      </a:r>
                    </a:p>
                  </a:txBody>
                  <a:tcPr marL="50800" marR="50800" marT="50800" marB="50800" anchor="ctr" horzOverflow="overflow">
                    <a:lnL w="6350">
                      <a:solidFill>
                        <a:srgbClr val="000000"/>
                      </a:solidFill>
                      <a:miter lim="400000"/>
                    </a:lnL>
                    <a:lnR w="0">
                      <a:miter lim="400000"/>
                    </a:lnR>
                    <a:lnT w="0">
                      <a:miter lim="400000"/>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0"/>
                  </a:ext>
                </a:extLst>
              </a:tr>
              <a:tr h="599316">
                <a:tc>
                  <a:txBody>
                    <a:bodyPr/>
                    <a:lstStyle/>
                    <a:p>
                      <a:pPr algn="ctr" defTabSz="914400">
                        <a:lnSpc>
                          <a:spcPct val="120000"/>
                        </a:lnSpc>
                        <a:defRPr sz="1800"/>
                      </a:pPr>
                      <a:r>
                        <a:rPr sz="1400" b="1" dirty="0">
                          <a:latin typeface="Georgia"/>
                          <a:ea typeface="Georgia"/>
                          <a:cs typeface="Georgia"/>
                          <a:sym typeface="Georgia"/>
                        </a:rPr>
                        <a:t>Battle Hill</a:t>
                      </a:r>
                      <a:endParaRPr lang="en-US" sz="1400" b="1" dirty="0">
                        <a:latin typeface="Georgia"/>
                        <a:ea typeface="Georgia"/>
                        <a:cs typeface="Georgia"/>
                        <a:sym typeface="Georgia"/>
                      </a:endParaRPr>
                    </a:p>
                    <a:p>
                      <a:pPr algn="ctr" defTabSz="914400">
                        <a:lnSpc>
                          <a:spcPct val="120000"/>
                        </a:lnSpc>
                        <a:defRPr sz="1800"/>
                      </a:pPr>
                      <a:r>
                        <a:rPr lang="en-US" sz="1400" b="1" dirty="0">
                          <a:latin typeface="Georgia"/>
                          <a:ea typeface="Georgia"/>
                          <a:cs typeface="Georgia"/>
                          <a:sym typeface="Georgia"/>
                        </a:rPr>
                        <a:t>Elementary </a:t>
                      </a:r>
                      <a:endParaRPr sz="1400" b="1" dirty="0">
                        <a:latin typeface="Georgia"/>
                        <a:ea typeface="Georgia"/>
                        <a:cs typeface="Georgia"/>
                        <a:sym typeface="Georgia"/>
                      </a:endParaRP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1"/>
                  </a:ext>
                </a:extLst>
              </a:tr>
              <a:tr h="816935">
                <a:tc>
                  <a:txBody>
                    <a:bodyPr/>
                    <a:lstStyle/>
                    <a:p>
                      <a:pPr algn="ctr" defTabSz="914400">
                        <a:lnSpc>
                          <a:spcPct val="120000"/>
                        </a:lnSpc>
                        <a:defRPr sz="1800"/>
                      </a:pPr>
                      <a:r>
                        <a:rPr sz="1400" b="1" dirty="0">
                          <a:latin typeface="Georgia"/>
                          <a:ea typeface="Georgia"/>
                          <a:cs typeface="Georgia"/>
                          <a:sym typeface="Georgia"/>
                        </a:rPr>
                        <a:t>Burnet Middle</a:t>
                      </a: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4</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2"/>
                  </a:ext>
                </a:extLst>
              </a:tr>
              <a:tr h="850795">
                <a:tc>
                  <a:txBody>
                    <a:bodyPr/>
                    <a:lstStyle/>
                    <a:p>
                      <a:pPr defTabSz="914400">
                        <a:lnSpc>
                          <a:spcPct val="120000"/>
                        </a:lnSpc>
                        <a:defRPr sz="1800"/>
                      </a:pPr>
                      <a:r>
                        <a:rPr sz="1400" b="1" dirty="0">
                          <a:latin typeface="Georgia"/>
                          <a:ea typeface="Georgia"/>
                          <a:cs typeface="Georgia"/>
                          <a:sym typeface="Georgia"/>
                        </a:rPr>
                        <a:t>Connecticut</a:t>
                      </a:r>
                      <a:r>
                        <a:rPr lang="en-US" sz="1400" b="1" dirty="0">
                          <a:latin typeface="Georgia"/>
                          <a:ea typeface="Georgia"/>
                          <a:cs typeface="Georgia"/>
                          <a:sym typeface="Georgia"/>
                        </a:rPr>
                        <a:t> Farms Elementary</a:t>
                      </a:r>
                      <a:endParaRPr sz="1400" b="1" dirty="0">
                        <a:latin typeface="Georgia"/>
                        <a:ea typeface="Georgia"/>
                        <a:cs typeface="Georgia"/>
                        <a:sym typeface="Georgia"/>
                      </a:endParaRP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3"/>
                  </a:ext>
                </a:extLst>
              </a:tr>
              <a:tr h="816935">
                <a:tc>
                  <a:txBody>
                    <a:bodyPr/>
                    <a:lstStyle/>
                    <a:p>
                      <a:pPr defTabSz="914400">
                        <a:lnSpc>
                          <a:spcPct val="120000"/>
                        </a:lnSpc>
                        <a:defRPr sz="1800"/>
                      </a:pPr>
                      <a:r>
                        <a:rPr sz="1400" b="1" dirty="0">
                          <a:latin typeface="Georgia"/>
                          <a:ea typeface="Georgia"/>
                          <a:cs typeface="Georgia"/>
                          <a:sym typeface="Georgia"/>
                        </a:rPr>
                        <a:t>Franklin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lang="en-US"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4"/>
                  </a:ext>
                </a:extLst>
              </a:tr>
              <a:tr h="850795">
                <a:tc>
                  <a:txBody>
                    <a:bodyPr/>
                    <a:lstStyle/>
                    <a:p>
                      <a:pPr defTabSz="914400">
                        <a:lnSpc>
                          <a:spcPct val="120000"/>
                        </a:lnSpc>
                        <a:defRPr sz="1800"/>
                      </a:pPr>
                      <a:r>
                        <a:rPr sz="1400" b="1" dirty="0">
                          <a:latin typeface="Georgia"/>
                          <a:ea typeface="Georgia"/>
                          <a:cs typeface="Georgia"/>
                          <a:sym typeface="Georgia"/>
                        </a:rPr>
                        <a:t>Hannah Caldwell</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0">
                      <a:miter lim="400000"/>
                    </a:lnB>
                    <a:noFill/>
                  </a:tcPr>
                </a:tc>
                <a:extLst>
                  <a:ext uri="{0D108BD9-81ED-4DB2-BD59-A6C34878D82A}">
                    <a16:rowId xmlns:a16="http://schemas.microsoft.com/office/drawing/2014/main" val="10005"/>
                  </a:ext>
                </a:extLst>
              </a:tr>
            </a:tbl>
          </a:graphicData>
        </a:graphic>
      </p:graphicFrame>
      <p:graphicFrame>
        <p:nvGraphicFramePr>
          <p:cNvPr id="7" name="Table 1-1">
            <a:extLst>
              <a:ext uri="{FF2B5EF4-FFF2-40B4-BE49-F238E27FC236}">
                <a16:creationId xmlns:a16="http://schemas.microsoft.com/office/drawing/2014/main" id="{6CBB033F-AEBC-302E-76E9-61A2265156B3}"/>
              </a:ext>
            </a:extLst>
          </p:cNvPr>
          <p:cNvGraphicFramePr/>
          <p:nvPr>
            <p:extLst>
              <p:ext uri="{D42A27DB-BD31-4B8C-83A1-F6EECF244321}">
                <p14:modId xmlns:p14="http://schemas.microsoft.com/office/powerpoint/2010/main" val="3530815619"/>
              </p:ext>
            </p:extLst>
          </p:nvPr>
        </p:nvGraphicFramePr>
        <p:xfrm>
          <a:off x="6717985" y="3025216"/>
          <a:ext cx="5194300" cy="4486237"/>
        </p:xfrm>
        <a:graphic>
          <a:graphicData uri="http://schemas.openxmlformats.org/drawingml/2006/table">
            <a:tbl>
              <a:tblPr>
                <a:tableStyleId>{4C3C2611-4C71-4FC5-86AE-919BDF0F9419}</a:tableStyleId>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310127924"/>
                    </a:ext>
                  </a:extLst>
                </a:gridCol>
              </a:tblGrid>
              <a:tr h="519079">
                <a:tc>
                  <a:txBody>
                    <a:bodyPr/>
                    <a:lstStyle/>
                    <a:p>
                      <a:pPr indent="228600" defTabSz="584200">
                        <a:defRPr sz="1800">
                          <a:latin typeface="Helvetica Light"/>
                          <a:ea typeface="Helvetica Light"/>
                          <a:cs typeface="Helvetica Light"/>
                          <a:sym typeface="Helvetica Light"/>
                        </a:defRPr>
                      </a:pPr>
                      <a:endParaRPr/>
                    </a:p>
                  </a:txBody>
                  <a:tcPr marL="0" marR="0" marT="0" marB="0" horzOverflow="overflow">
                    <a:lnL w="0">
                      <a:miter lim="400000"/>
                    </a:lnL>
                    <a:lnR w="6350">
                      <a:solidFill>
                        <a:srgbClr val="000000"/>
                      </a:solidFill>
                      <a:miter lim="400000"/>
                    </a:lnR>
                    <a:lnT w="0">
                      <a:miter lim="400000"/>
                    </a:lnT>
                    <a:lnB w="6350">
                      <a:solidFill>
                        <a:srgbClr val="000000"/>
                      </a:solidFill>
                      <a:miter lim="400000"/>
                    </a:lnB>
                    <a:noFill/>
                  </a:tcPr>
                </a:tc>
                <a:tc>
                  <a:txBody>
                    <a:bodyPr/>
                    <a:lstStyle/>
                    <a:p>
                      <a:pPr defTabSz="914400">
                        <a:defRPr sz="1800"/>
                      </a:pPr>
                      <a:r>
                        <a:rPr sz="1600" dirty="0">
                          <a:solidFill>
                            <a:srgbClr val="941100"/>
                          </a:solidFill>
                          <a:latin typeface="Georgia"/>
                          <a:ea typeface="Georgia"/>
                          <a:cs typeface="Georgia"/>
                          <a:sym typeface="Georgia"/>
                        </a:rPr>
                        <a:t>Founded</a:t>
                      </a:r>
                    </a:p>
                  </a:txBody>
                  <a:tcPr marL="50800" marR="50800" marT="50800" marB="50800" anchor="ctr" horzOverflow="overflow">
                    <a:lnL w="6350">
                      <a:solidFill>
                        <a:srgbClr val="000000"/>
                      </a:solidFill>
                      <a:miter lim="400000"/>
                    </a:lnL>
                    <a:lnR w="6350">
                      <a:solidFill>
                        <a:srgbClr val="000000"/>
                      </a:solidFill>
                      <a:miter lim="400000"/>
                    </a:lnR>
                    <a:lnT w="0">
                      <a:miter lim="400000"/>
                    </a:lnT>
                    <a:lnB w="6350" cap="flat" cmpd="sng" algn="ctr">
                      <a:solidFill>
                        <a:srgbClr val="000000"/>
                      </a:solidFill>
                      <a:prstDash val="solid"/>
                      <a:miter lim="400000"/>
                      <a:headEnd type="none" w="med" len="med"/>
                      <a:tailEnd type="none" w="med" len="med"/>
                    </a:lnB>
                    <a:noFill/>
                  </a:tcPr>
                </a:tc>
                <a:tc>
                  <a:txBody>
                    <a:bodyPr/>
                    <a:lstStyle/>
                    <a:p>
                      <a:pPr defTabSz="914400">
                        <a:defRPr sz="1800"/>
                      </a:pPr>
                      <a:r>
                        <a:rPr sz="1600" dirty="0">
                          <a:solidFill>
                            <a:srgbClr val="941100"/>
                          </a:solidFill>
                          <a:latin typeface="Georgia"/>
                          <a:ea typeface="Georgia"/>
                          <a:cs typeface="Georgia"/>
                          <a:sym typeface="Georgia"/>
                        </a:rPr>
                        <a:t>Unfounded</a:t>
                      </a:r>
                    </a:p>
                  </a:txBody>
                  <a:tcPr marL="50800" marR="50800" marT="50800" marB="5080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0">
                      <a:miter lim="400000"/>
                    </a:lnT>
                    <a:lnB w="6350" cap="flat" cmpd="sng" algn="ctr">
                      <a:solidFill>
                        <a:srgbClr val="000000"/>
                      </a:solidFill>
                      <a:prstDash val="solid"/>
                      <a:miter lim="400000"/>
                      <a:headEnd type="none" w="med" len="med"/>
                      <a:tailEnd type="none" w="med" len="med"/>
                    </a:lnB>
                    <a:noFill/>
                  </a:tcPr>
                </a:tc>
                <a:tc>
                  <a:txBody>
                    <a:bodyPr/>
                    <a:lstStyle/>
                    <a:p>
                      <a:pPr defTabSz="914400">
                        <a:defRPr sz="1800"/>
                      </a:pPr>
                      <a:r>
                        <a:rPr lang="en-US" sz="1600" dirty="0">
                          <a:solidFill>
                            <a:srgbClr val="941100"/>
                          </a:solidFill>
                          <a:latin typeface="Georgia"/>
                          <a:ea typeface="Georgia"/>
                          <a:cs typeface="Georgia"/>
                          <a:sym typeface="Georgia"/>
                        </a:rPr>
                        <a:t>Inconclusive</a:t>
                      </a:r>
                      <a:endParaRPr sz="1600" dirty="0">
                        <a:solidFill>
                          <a:srgbClr val="941100"/>
                        </a:solidFill>
                        <a:latin typeface="Georgia"/>
                        <a:ea typeface="Georgia"/>
                        <a:cs typeface="Georgia"/>
                        <a:sym typeface="Georgia"/>
                      </a:endParaRPr>
                    </a:p>
                  </a:txBody>
                  <a:tcPr marL="50800" marR="50800" marT="50800" marB="50800" anchor="ctr" horzOverflow="overflow">
                    <a:lnL w="6350">
                      <a:solidFill>
                        <a:srgbClr val="000000"/>
                      </a:solidFill>
                      <a:miter lim="400000"/>
                    </a:lnL>
                    <a:lnR w="0">
                      <a:miter lim="400000"/>
                    </a:lnR>
                    <a:lnT w="0">
                      <a:miter lim="400000"/>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0"/>
                  </a:ext>
                </a:extLst>
              </a:tr>
              <a:tr h="756414">
                <a:tc>
                  <a:txBody>
                    <a:bodyPr/>
                    <a:lstStyle/>
                    <a:p>
                      <a:pPr defTabSz="914400">
                        <a:lnSpc>
                          <a:spcPct val="120000"/>
                        </a:lnSpc>
                        <a:defRPr sz="1800"/>
                      </a:pPr>
                      <a:r>
                        <a:rPr sz="1400" b="1" dirty="0">
                          <a:latin typeface="Georgia"/>
                          <a:ea typeface="Georgia"/>
                          <a:cs typeface="Georgia"/>
                          <a:sym typeface="Georgia"/>
                        </a:rPr>
                        <a:t>Jefferson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1"/>
                  </a:ext>
                </a:extLst>
              </a:tr>
              <a:tr h="832930">
                <a:tc>
                  <a:txBody>
                    <a:bodyPr/>
                    <a:lstStyle/>
                    <a:p>
                      <a:pPr defTabSz="914400">
                        <a:lnSpc>
                          <a:spcPct val="120000"/>
                        </a:lnSpc>
                        <a:defRPr sz="1800"/>
                      </a:pPr>
                      <a:r>
                        <a:rPr sz="1400" b="1" dirty="0" err="1">
                          <a:latin typeface="Georgia"/>
                          <a:ea typeface="Georgia"/>
                          <a:cs typeface="Georgia"/>
                          <a:sym typeface="Georgia"/>
                        </a:rPr>
                        <a:t>Kawameeh</a:t>
                      </a:r>
                      <a:r>
                        <a:rPr sz="1400" b="1" dirty="0">
                          <a:latin typeface="Georgia"/>
                          <a:ea typeface="Georgia"/>
                          <a:cs typeface="Georgia"/>
                          <a:sym typeface="Georgia"/>
                        </a:rPr>
                        <a:t>  Middle</a:t>
                      </a:r>
                    </a:p>
                  </a:txBody>
                  <a:tcPr marL="50800" marR="50800" marT="50800" marB="50800" anchor="ctr" horzOverflow="overflow">
                    <a:lnL w="0">
                      <a:miter lim="400000"/>
                    </a:lnL>
                    <a:lnR w="6350">
                      <a:solidFill>
                        <a:srgbClr val="000000"/>
                      </a:solidFill>
                      <a:miter lim="400000"/>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2"/>
                  </a:ext>
                </a:extLst>
              </a:tr>
              <a:tr h="756414">
                <a:tc>
                  <a:txBody>
                    <a:bodyPr/>
                    <a:lstStyle/>
                    <a:p>
                      <a:pPr defTabSz="914400">
                        <a:lnSpc>
                          <a:spcPct val="120000"/>
                        </a:lnSpc>
                        <a:defRPr sz="1800"/>
                      </a:pPr>
                      <a:r>
                        <a:rPr sz="1400" b="1" dirty="0">
                          <a:latin typeface="Georgia"/>
                          <a:ea typeface="Georgia"/>
                          <a:cs typeface="Georgia"/>
                          <a:sym typeface="Georgia"/>
                        </a:rPr>
                        <a:t>Livingston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cap="flat" cmpd="sng" algn="ctr">
                      <a:solidFill>
                        <a:srgbClr val="000000"/>
                      </a:solidFill>
                      <a:prstDash val="solid"/>
                      <a:miter lim="400000"/>
                      <a:headEnd type="none" w="med" len="med"/>
                      <a:tailEnd type="none" w="med" len="med"/>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3"/>
                  </a:ext>
                </a:extLst>
              </a:tr>
              <a:tr h="791749">
                <a:tc>
                  <a:txBody>
                    <a:bodyPr/>
                    <a:lstStyle/>
                    <a:p>
                      <a:pPr defTabSz="914400">
                        <a:lnSpc>
                          <a:spcPct val="120000"/>
                        </a:lnSpc>
                        <a:defRPr sz="1800"/>
                      </a:pPr>
                      <a:r>
                        <a:rPr sz="1400" b="1" dirty="0">
                          <a:latin typeface="Georgia"/>
                          <a:ea typeface="Georgia"/>
                          <a:cs typeface="Georgia"/>
                          <a:sym typeface="Georgia"/>
                        </a:rPr>
                        <a:t>Washington</a:t>
                      </a:r>
                      <a:r>
                        <a:rPr lang="en-US" sz="1400" b="1" dirty="0">
                          <a:latin typeface="Georgia"/>
                          <a:ea typeface="Georgia"/>
                          <a:cs typeface="Georgia"/>
                          <a:sym typeface="Georgia"/>
                        </a:rPr>
                        <a:t> Elementary</a:t>
                      </a:r>
                      <a:endParaRPr sz="1400" b="1" dirty="0">
                        <a:latin typeface="Georgia"/>
                        <a:ea typeface="Georgia"/>
                        <a:cs typeface="Georgia"/>
                        <a:sym typeface="Georgia"/>
                      </a:endParaRPr>
                    </a:p>
                  </a:txBody>
                  <a:tcPr marL="50800" marR="50800" marT="50800" marB="50800" anchor="ctr" horzOverflow="overflow">
                    <a:lnL w="0">
                      <a:miter lim="400000"/>
                    </a:lnL>
                    <a:lnR w="6350" cap="flat" cmpd="sng" algn="ctr">
                      <a:solidFill>
                        <a:srgbClr val="000000"/>
                      </a:solidFill>
                      <a:prstDash val="solid"/>
                      <a:miter lim="400000"/>
                      <a:headEnd type="none" w="med" len="med"/>
                      <a:tailEnd type="none" w="med" len="med"/>
                    </a:lnR>
                    <a:lnT w="6350">
                      <a:solidFill>
                        <a:srgbClr val="000000"/>
                      </a:solidFill>
                      <a:miter lim="400000"/>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6350">
                      <a:solidFill>
                        <a:srgbClr val="000000"/>
                      </a:solidFill>
                      <a:miter lim="400000"/>
                    </a:lnB>
                    <a:noFill/>
                  </a:tcPr>
                </a:tc>
                <a:tc>
                  <a:txBody>
                    <a:bodyPr/>
                    <a:lstStyle/>
                    <a:p>
                      <a:pPr indent="228600" defTabSz="584200">
                        <a:defRPr sz="1800"/>
                      </a:pP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6350">
                      <a:solidFill>
                        <a:srgbClr val="000000"/>
                      </a:solidFill>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6350" cap="flat" cmpd="sng" algn="ctr">
                      <a:solidFill>
                        <a:srgbClr val="000000"/>
                      </a:solidFill>
                      <a:prstDash val="solid"/>
                      <a:miter lim="400000"/>
                      <a:headEnd type="none" w="med" len="med"/>
                      <a:tailEnd type="none" w="med" len="med"/>
                    </a:lnB>
                    <a:noFill/>
                  </a:tcPr>
                </a:tc>
                <a:extLst>
                  <a:ext uri="{0D108BD9-81ED-4DB2-BD59-A6C34878D82A}">
                    <a16:rowId xmlns:a16="http://schemas.microsoft.com/office/drawing/2014/main" val="10004"/>
                  </a:ext>
                </a:extLst>
              </a:tr>
              <a:tr h="829651">
                <a:tc>
                  <a:txBody>
                    <a:bodyPr/>
                    <a:lstStyle/>
                    <a:p>
                      <a:pPr defTabSz="914400">
                        <a:lnSpc>
                          <a:spcPct val="120000"/>
                        </a:lnSpc>
                        <a:defRPr sz="1800"/>
                      </a:pPr>
                      <a:r>
                        <a:rPr sz="1400" b="1" dirty="0">
                          <a:latin typeface="Georgia"/>
                          <a:ea typeface="Georgia"/>
                          <a:cs typeface="Georgia"/>
                          <a:sym typeface="Georgia"/>
                        </a:rPr>
                        <a:t>Union</a:t>
                      </a:r>
                      <a:r>
                        <a:rPr lang="en-US" sz="1400" b="1" dirty="0">
                          <a:latin typeface="Georgia"/>
                          <a:ea typeface="Georgia"/>
                          <a:cs typeface="Georgia"/>
                          <a:sym typeface="Georgia"/>
                        </a:rPr>
                        <a:t> </a:t>
                      </a:r>
                      <a:r>
                        <a:rPr sz="1400" b="1" dirty="0">
                          <a:latin typeface="Georgia"/>
                          <a:ea typeface="Georgia"/>
                          <a:cs typeface="Georgia"/>
                          <a:sym typeface="Georgia"/>
                        </a:rPr>
                        <a:t>High</a:t>
                      </a:r>
                    </a:p>
                  </a:txBody>
                  <a:tcPr marL="50800" marR="50800" marT="50800" marB="50800" anchor="ctr" horzOverflow="overflow">
                    <a:lnL w="0">
                      <a:miter lim="400000"/>
                    </a:lnL>
                    <a:lnR w="6350">
                      <a:solidFill>
                        <a:srgbClr val="000000"/>
                      </a:solidFill>
                      <a:miter lim="400000"/>
                    </a:lnR>
                    <a:lnT w="6350">
                      <a:solidFill>
                        <a:srgbClr val="000000"/>
                      </a:solidFill>
                      <a:miter lim="400000"/>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a:solidFill>
                        <a:srgbClr val="000000"/>
                      </a:solidFill>
                      <a:miter lim="400000"/>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6350" cap="flat" cmpd="sng" algn="ctr">
                      <a:solidFill>
                        <a:srgbClr val="000000"/>
                      </a:solidFill>
                      <a:prstDash val="solid"/>
                      <a:miter lim="400000"/>
                      <a:headEnd type="none" w="med" len="med"/>
                      <a:tailEnd type="none" w="med" len="med"/>
                    </a:lnR>
                    <a:lnT w="6350" cap="flat" cmpd="sng" algn="ctr">
                      <a:solidFill>
                        <a:srgbClr val="000000"/>
                      </a:solidFill>
                      <a:prstDash val="solid"/>
                      <a:miter lim="400000"/>
                      <a:headEnd type="none" w="med" len="med"/>
                      <a:tailEnd type="none" w="med" len="med"/>
                    </a:lnT>
                    <a:lnB w="0">
                      <a:miter lim="400000"/>
                    </a:lnB>
                    <a:noFill/>
                  </a:tcPr>
                </a:tc>
                <a:tc>
                  <a:txBody>
                    <a:bodyPr/>
                    <a:lstStyle/>
                    <a:p>
                      <a:pPr indent="228600" defTabSz="584200">
                        <a:defRPr sz="1800"/>
                      </a:pPr>
                      <a:r>
                        <a:rPr lang="en-US" sz="2000" b="1" dirty="0">
                          <a:solidFill>
                            <a:schemeClr val="tx1"/>
                          </a:solidFill>
                          <a:latin typeface="Times Roman"/>
                          <a:ea typeface="Times Roman"/>
                          <a:cs typeface="Times Roman"/>
                          <a:sym typeface="Times Roman"/>
                        </a:rPr>
                        <a:t>1</a:t>
                      </a:r>
                      <a:endParaRPr sz="2000" b="1" dirty="0">
                        <a:solidFill>
                          <a:schemeClr val="tx1"/>
                        </a:solidFill>
                        <a:latin typeface="Times Roman"/>
                        <a:ea typeface="Times Roman"/>
                        <a:cs typeface="Times Roman"/>
                        <a:sym typeface="Times Roman"/>
                      </a:endParaRPr>
                    </a:p>
                  </a:txBody>
                  <a:tcPr marL="0" marR="0" marT="0" marB="0" anchor="ctr" horzOverflow="overflow">
                    <a:lnL w="6350">
                      <a:solidFill>
                        <a:srgbClr val="000000"/>
                      </a:solidFill>
                      <a:miter lim="400000"/>
                    </a:lnL>
                    <a:lnR w="0">
                      <a:miter lim="400000"/>
                    </a:lnR>
                    <a:lnT w="6350" cap="flat" cmpd="sng" algn="ctr">
                      <a:solidFill>
                        <a:srgbClr val="000000"/>
                      </a:solidFill>
                      <a:prstDash val="solid"/>
                      <a:miter lim="400000"/>
                      <a:headEnd type="none" w="med" len="med"/>
                      <a:tailEnd type="none" w="med" len="med"/>
                    </a:lnT>
                    <a:lnB w="0">
                      <a:miter lim="400000"/>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90982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634131"/>
            <a:ext cx="10157941" cy="90417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R="0" defTabSz="587022" rtl="0" fontAlgn="auto" latinLnBrk="0" hangingPunct="0">
              <a:spcBef>
                <a:spcPts val="0"/>
              </a:spcBef>
              <a:spcAft>
                <a:spcPts val="0"/>
              </a:spcAft>
              <a:buClrTx/>
              <a:buSzTx/>
              <a:tabLst/>
            </a:pPr>
            <a:r>
              <a:rPr lang="en-US" sz="4400" dirty="0">
                <a:latin typeface="ACADEMY ENGRAVED LET PLAIN:1.0" panose="02000000000000000000" pitchFamily="2" charset="0"/>
              </a:rPr>
              <a:t>TUPS Student Liaisons</a:t>
            </a:r>
          </a:p>
          <a:p>
            <a:pPr marR="0" defTabSz="587022" rtl="0" fontAlgn="auto" latinLnBrk="0" hangingPunct="0">
              <a:spcBef>
                <a:spcPts val="0"/>
              </a:spcBef>
              <a:spcAft>
                <a:spcPts val="0"/>
              </a:spcAft>
              <a:buClrTx/>
              <a:buSzTx/>
              <a:tabLst/>
            </a:pPr>
            <a:endParaRPr lang="en-US" sz="4400" dirty="0">
              <a:latin typeface="ACADEMY ENGRAVED LET PLAIN:1.0" panose="02000000000000000000" pitchFamily="2" charset="0"/>
            </a:endParaRPr>
          </a:p>
          <a:p>
            <a:pPr marR="0" defTabSz="587022" rtl="0" fontAlgn="auto" latinLnBrk="0" hangingPunct="0">
              <a:spcBef>
                <a:spcPts val="0"/>
              </a:spcBef>
              <a:spcAft>
                <a:spcPts val="0"/>
              </a:spcAft>
              <a:buClrTx/>
              <a:buSzTx/>
              <a:tabLst/>
            </a:pPr>
            <a:r>
              <a:rPr lang="en-US" sz="4400" dirty="0" err="1">
                <a:latin typeface="ACADEMY ENGRAVED LET PLAIN:1.0" panose="02000000000000000000" pitchFamily="2" charset="0"/>
              </a:rPr>
              <a:t>Neissa</a:t>
            </a:r>
            <a:r>
              <a:rPr lang="en-US" sz="4400" dirty="0">
                <a:latin typeface="ACADEMY ENGRAVED LET PLAIN:1.0" panose="02000000000000000000" pitchFamily="2" charset="0"/>
              </a:rPr>
              <a:t> </a:t>
            </a:r>
            <a:r>
              <a:rPr lang="en-US" sz="4400" dirty="0" err="1">
                <a:latin typeface="ACADEMY ENGRAVED LET PLAIN:1.0" panose="02000000000000000000" pitchFamily="2" charset="0"/>
              </a:rPr>
              <a:t>Filias</a:t>
            </a:r>
            <a:endParaRPr lang="en-US" sz="4400" dirty="0">
              <a:latin typeface="ACADEMY ENGRAVED LET PLAIN:1.0" panose="02000000000000000000" pitchFamily="2" charset="0"/>
            </a:endParaRPr>
          </a:p>
          <a:p>
            <a:pPr marR="0" defTabSz="587022" rtl="0" fontAlgn="auto" latinLnBrk="0" hangingPunct="0">
              <a:spcBef>
                <a:spcPts val="0"/>
              </a:spcBef>
              <a:spcAft>
                <a:spcPts val="0"/>
              </a:spcAft>
              <a:buClrTx/>
              <a:buSzTx/>
              <a:tabLst/>
            </a:pPr>
            <a:endParaRPr lang="en-US" sz="4400" dirty="0">
              <a:latin typeface="ACADEMY ENGRAVED LET PLAIN:1.0" panose="02000000000000000000" pitchFamily="2" charset="0"/>
            </a:endParaRPr>
          </a:p>
          <a:p>
            <a:pPr marR="0" defTabSz="587022" rtl="0" fontAlgn="auto" latinLnBrk="0" hangingPunct="0">
              <a:spcBef>
                <a:spcPts val="0"/>
              </a:spcBef>
              <a:spcAft>
                <a:spcPts val="0"/>
              </a:spcAft>
              <a:buClrTx/>
              <a:buSzTx/>
              <a:tabLst/>
            </a:pPr>
            <a:r>
              <a:rPr lang="en-US" sz="4400" dirty="0">
                <a:latin typeface="ACADEMY ENGRAVED LET PLAIN:1.0" panose="02000000000000000000" pitchFamily="2" charset="0"/>
              </a:rPr>
              <a:t>&amp; </a:t>
            </a:r>
          </a:p>
          <a:p>
            <a:pPr marR="0" defTabSz="587022" rtl="0" fontAlgn="auto" latinLnBrk="0" hangingPunct="0">
              <a:spcBef>
                <a:spcPts val="0"/>
              </a:spcBef>
              <a:spcAft>
                <a:spcPts val="0"/>
              </a:spcAft>
              <a:buClrTx/>
              <a:buSzTx/>
              <a:tabLst/>
            </a:pPr>
            <a:endParaRPr lang="en-US" sz="4400" dirty="0">
              <a:latin typeface="ACADEMY ENGRAVED LET PLAIN:1.0" panose="02000000000000000000" pitchFamily="2" charset="0"/>
            </a:endParaRPr>
          </a:p>
          <a:p>
            <a:pPr marR="0" defTabSz="587022" rtl="0" fontAlgn="auto" latinLnBrk="0" hangingPunct="0">
              <a:spcBef>
                <a:spcPts val="0"/>
              </a:spcBef>
              <a:spcAft>
                <a:spcPts val="0"/>
              </a:spcAft>
              <a:buClrTx/>
              <a:buSzTx/>
              <a:tabLst/>
            </a:pPr>
            <a:r>
              <a:rPr lang="en-US" sz="4400" dirty="0">
                <a:latin typeface="ACADEMY ENGRAVED LET PLAIN:1.0" panose="02000000000000000000" pitchFamily="2" charset="0"/>
              </a:rPr>
              <a:t>Gia Patel</a:t>
            </a:r>
          </a:p>
          <a:p>
            <a:pPr marR="0" defTabSz="587022" rtl="0" fontAlgn="auto" latinLnBrk="0" hangingPunct="0">
              <a:spcBef>
                <a:spcPts val="0"/>
              </a:spcBef>
              <a:spcAft>
                <a:spcPts val="0"/>
              </a:spcAft>
              <a:buClrTx/>
              <a:buSzTx/>
              <a:tabLst/>
            </a:pPr>
            <a:endParaRPr lang="en-US" sz="4400" dirty="0">
              <a:latin typeface="ACADEMY ENGRAVED LET PLAIN:1.0" panose="02000000000000000000" pitchFamily="2" charset="0"/>
            </a:endParaRPr>
          </a:p>
          <a:p>
            <a:pPr marR="0" defTabSz="587022" rtl="0" fontAlgn="auto" latinLnBrk="0" hangingPunct="0">
              <a:spcBef>
                <a:spcPts val="0"/>
              </a:spcBef>
              <a:spcAft>
                <a:spcPts val="0"/>
              </a:spcAft>
              <a:buClrTx/>
              <a:buSzTx/>
              <a:tabLst/>
            </a:pPr>
            <a:r>
              <a:rPr lang="en-US" sz="4400" dirty="0">
                <a:latin typeface="ACADEMY ENGRAVED LET PLAIN:1.0" panose="02000000000000000000" pitchFamily="2" charset="0"/>
                <a:hlinkClick r:id="rId3"/>
              </a:rPr>
              <a:t>https://</a:t>
            </a:r>
            <a:r>
              <a:rPr lang="en-US" sz="4400" dirty="0" err="1">
                <a:latin typeface="ACADEMY ENGRAVED LET PLAIN:1.0" panose="02000000000000000000" pitchFamily="2" charset="0"/>
                <a:hlinkClick r:id="rId3"/>
              </a:rPr>
              <a:t>docs.google.com</a:t>
            </a:r>
            <a:r>
              <a:rPr lang="en-US" sz="4400" dirty="0">
                <a:latin typeface="ACADEMY ENGRAVED LET PLAIN:1.0" panose="02000000000000000000" pitchFamily="2" charset="0"/>
                <a:hlinkClick r:id="rId3"/>
              </a:rPr>
              <a:t>/presentation/d/1xIA3mbDhNIf9Jf3VCZw2tVtyBeB7Zcl6_vNgKqIftq4/</a:t>
            </a:r>
            <a:r>
              <a:rPr lang="en-US" sz="4400" dirty="0" err="1">
                <a:latin typeface="ACADEMY ENGRAVED LET PLAIN:1.0" panose="02000000000000000000" pitchFamily="2" charset="0"/>
                <a:hlinkClick r:id="rId3"/>
              </a:rPr>
              <a:t>edit?usp</a:t>
            </a:r>
            <a:r>
              <a:rPr lang="en-US" sz="4400" dirty="0">
                <a:latin typeface="ACADEMY ENGRAVED LET PLAIN:1.0" panose="02000000000000000000" pitchFamily="2" charset="0"/>
                <a:hlinkClick r:id="rId3"/>
              </a:rPr>
              <a:t>=sharing</a:t>
            </a:r>
            <a:endParaRPr lang="en-US" sz="4400" dirty="0">
              <a:latin typeface="ACADEMY ENGRAVED LET PLAIN:1.0" panose="02000000000000000000" pitchFamily="2" charset="0"/>
            </a:endParaRPr>
          </a:p>
          <a:p>
            <a:pPr rtl="0" fontAlgn="base">
              <a:spcBef>
                <a:spcPts val="0"/>
              </a:spcBef>
              <a:spcAft>
                <a:spcPts val="0"/>
              </a:spcAft>
            </a:pPr>
            <a:endParaRPr lang="en-US" sz="2800" i="0" u="none" strike="noStrike" dirty="0">
              <a:solidFill>
                <a:srgbClr val="000000"/>
              </a:solidFill>
              <a:effectLst/>
              <a:latin typeface="Arial" panose="020B0604020202020204" pitchFamily="34"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53284146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251231"/>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2146111"/>
            <a:ext cx="10157941" cy="313248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CADEMY ENGRAVED LET PLAIN:1.0" panose="02000000000000000000" pitchFamily="2" charset="0"/>
            </a:endParaRPr>
          </a:p>
          <a:p>
            <a:pPr rtl="0" fontAlgn="base">
              <a:spcBef>
                <a:spcPts val="0"/>
              </a:spcBef>
              <a:spcAft>
                <a:spcPts val="0"/>
              </a:spcAft>
            </a:pPr>
            <a:endParaRPr lang="en-US" sz="2800" b="0" dirty="0">
              <a:latin typeface="ACADEMY ENGRAVED LET PLAIN:1.0" panose="02000000000000000000" pitchFamily="2" charset="0"/>
            </a:endParaRPr>
          </a:p>
          <a:p>
            <a:br>
              <a:rPr lang="en-US" sz="2400" dirty="0"/>
            </a:br>
            <a:endParaRPr lang="en-US" sz="4000" b="0" i="0" u="none" strike="noStrike" dirty="0">
              <a:solidFill>
                <a:srgbClr val="000000"/>
              </a:solidFill>
              <a:effectLst/>
              <a:latin typeface="ACADEMY ENGRAVED LET PLAIN:1.0" panose="02000000000000000000" pitchFamily="2" charset="0"/>
            </a:endParaRPr>
          </a:p>
          <a:p>
            <a:pPr marL="0" marR="0" indent="0" algn="ctr" defTabSz="587022"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ACADEMY ENGRAVED LET PLAIN:1.0" panose="02000000000000000000" pitchFamily="2" charset="0"/>
                <a:sym typeface="Helvetica Neue"/>
              </a:rPr>
              <a:t>Thank You TUPS Community </a:t>
            </a:r>
          </a:p>
          <a:p>
            <a:pPr marL="0" marR="0" indent="0" algn="ctr" defTabSz="587022" rtl="0" fontAlgn="auto" latinLnBrk="0" hangingPunct="0">
              <a:lnSpc>
                <a:spcPct val="100000"/>
              </a:lnSpc>
              <a:spcBef>
                <a:spcPts val="0"/>
              </a:spcBef>
              <a:spcAft>
                <a:spcPts val="0"/>
              </a:spcAft>
              <a:buClrTx/>
              <a:buSzTx/>
              <a:buFontTx/>
              <a:buNone/>
              <a:tabLst/>
            </a:pPr>
            <a:r>
              <a:rPr lang="en-US" sz="4000" dirty="0">
                <a:latin typeface="ACADEMY ENGRAVED LET PLAIN:1.0" panose="02000000000000000000" pitchFamily="2" charset="0"/>
              </a:rPr>
              <a:t>&amp; Happy Thanksgiving!</a:t>
            </a:r>
            <a:endParaRPr kumimoji="0" lang="en-US" sz="40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spTree>
    <p:extLst>
      <p:ext uri="{BB962C8B-B14F-4D97-AF65-F5344CB8AC3E}">
        <p14:creationId xmlns:p14="http://schemas.microsoft.com/office/powerpoint/2010/main" val="2657273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3" name="TextBox 2">
            <a:extLst>
              <a:ext uri="{FF2B5EF4-FFF2-40B4-BE49-F238E27FC236}">
                <a16:creationId xmlns:a16="http://schemas.microsoft.com/office/drawing/2014/main" id="{8F6B3F2A-29DB-0030-E471-322C3A204159}"/>
              </a:ext>
            </a:extLst>
          </p:cNvPr>
          <p:cNvSpPr txBox="1"/>
          <p:nvPr/>
        </p:nvSpPr>
        <p:spPr>
          <a:xfrm>
            <a:off x="332015" y="1802454"/>
            <a:ext cx="11994777" cy="614869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nSpc>
                <a:spcPct val="150000"/>
              </a:lnSpc>
            </a:pPr>
            <a:r>
              <a:rPr lang="en-US" sz="2400" dirty="0">
                <a:latin typeface="ACADEMY ENGRAVED LET PLAIN:1.0" panose="02000000000000000000" pitchFamily="2" charset="0"/>
              </a:rPr>
              <a:t>Impact Employee Recognition</a:t>
            </a:r>
          </a:p>
          <a:p>
            <a:pPr>
              <a:lnSpc>
                <a:spcPct val="150000"/>
              </a:lnSpc>
            </a:pP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Carnegie Hall</a:t>
            </a:r>
          </a:p>
          <a:p>
            <a:pPr>
              <a:lnSpc>
                <a:spcPct val="150000"/>
              </a:lnSpc>
            </a:pP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Farmer’s Café</a:t>
            </a:r>
          </a:p>
          <a:p>
            <a:pPr>
              <a:lnSpc>
                <a:spcPct val="150000"/>
              </a:lnSpc>
            </a:pPr>
            <a:r>
              <a:rPr lang="en-US" sz="2400" dirty="0">
                <a:latin typeface="ACADEMY ENGRAVED LET PLAIN:1.0" panose="02000000000000000000" pitchFamily="2" charset="0"/>
              </a:rPr>
              <a:t>UCEA ESP of the Year!</a:t>
            </a:r>
          </a:p>
          <a:p>
            <a:pPr>
              <a:lnSpc>
                <a:spcPct val="150000"/>
              </a:lnSpc>
            </a:pP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HOPE</a:t>
            </a:r>
          </a:p>
          <a:p>
            <a:pPr>
              <a:lnSpc>
                <a:spcPct val="150000"/>
              </a:lnSpc>
            </a:pPr>
            <a:r>
              <a:rPr lang="en-US" sz="2400" dirty="0">
                <a:latin typeface="ACADEMY ENGRAVED LET PLAIN:1.0" panose="02000000000000000000" pitchFamily="2" charset="0"/>
              </a:rPr>
              <a:t>Student Farmer Frontline: What’s up with TUPS!</a:t>
            </a:r>
          </a:p>
          <a:p>
            <a:pPr>
              <a:lnSpc>
                <a:spcPct val="150000"/>
              </a:lnSpc>
            </a:pP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Visionary Leadership Mentorship Academy: Empowering Leaders for Success!</a:t>
            </a:r>
          </a:p>
          <a:p>
            <a:pPr>
              <a:lnSpc>
                <a:spcPct val="150000"/>
              </a:lnSpc>
            </a:pPr>
            <a:r>
              <a:rPr lang="en-US" sz="2400" dirty="0">
                <a:latin typeface="ACADEMY ENGRAVED LET PLAIN:1.0" panose="02000000000000000000" pitchFamily="2" charset="0"/>
              </a:rPr>
              <a:t>A Small Glimpse</a:t>
            </a:r>
            <a:endPar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a:p>
            <a:pPr marR="0" defTabSz="587022" rtl="0" fontAlgn="auto" latinLnBrk="0" hangingPunct="0">
              <a:lnSpc>
                <a:spcPct val="150000"/>
              </a:lnSpc>
              <a:spcBef>
                <a:spcPts val="0"/>
              </a:spcBef>
              <a:spcAft>
                <a:spcPts val="0"/>
              </a:spcAft>
              <a:buClrTx/>
              <a:buSzTx/>
              <a:tabLst/>
            </a:pPr>
            <a:r>
              <a:rPr lang="en-US" sz="2400" dirty="0">
                <a:latin typeface="ACADEMY ENGRAVED LET PLAIN:1.0" panose="02000000000000000000" pitchFamily="2" charset="0"/>
              </a:rPr>
              <a:t>HIB Report for October 11</a:t>
            </a:r>
            <a:r>
              <a:rPr lang="en-US" sz="2400" baseline="30000" dirty="0">
                <a:latin typeface="ACADEMY ENGRAVED LET PLAIN:1.0" panose="02000000000000000000" pitchFamily="2" charset="0"/>
              </a:rPr>
              <a:t>th</a:t>
            </a:r>
            <a:r>
              <a:rPr lang="en-US" sz="2400" dirty="0">
                <a:latin typeface="ACADEMY ENGRAVED LET PLAIN:1.0" panose="02000000000000000000" pitchFamily="2" charset="0"/>
              </a:rPr>
              <a:t> to November 21</a:t>
            </a:r>
            <a:r>
              <a:rPr lang="en-US" sz="2400" baseline="30000" dirty="0">
                <a:latin typeface="ACADEMY ENGRAVED LET PLAIN:1.0" panose="02000000000000000000" pitchFamily="2" charset="0"/>
              </a:rPr>
              <a:t>st</a:t>
            </a:r>
            <a:r>
              <a:rPr lang="en-US" sz="2400" dirty="0">
                <a:latin typeface="ACADEMY ENGRAVED LET PLAIN:1.0" panose="02000000000000000000" pitchFamily="2" charset="0"/>
              </a:rPr>
              <a:t> Affirmed</a:t>
            </a:r>
          </a:p>
          <a:p>
            <a:pPr>
              <a:lnSpc>
                <a:spcPct val="150000"/>
              </a:lnSpc>
            </a:pPr>
            <a:r>
              <a:rPr lang="en-US" sz="2400" dirty="0">
                <a:latin typeface="ACADEMY ENGRAVED LET PLAIN:1.0" panose="02000000000000000000" pitchFamily="2" charset="0"/>
              </a:rPr>
              <a:t>HIB Report for November 15</a:t>
            </a:r>
            <a:r>
              <a:rPr lang="en-US" sz="2400" baseline="30000" dirty="0">
                <a:latin typeface="ACADEMY ENGRAVED LET PLAIN:1.0" panose="02000000000000000000" pitchFamily="2" charset="0"/>
              </a:rPr>
              <a:t>th</a:t>
            </a:r>
            <a:r>
              <a:rPr lang="en-US" sz="2400" dirty="0">
                <a:latin typeface="ACADEMY ENGRAVED LET PLAIN:1.0" panose="02000000000000000000" pitchFamily="2" charset="0"/>
              </a:rPr>
              <a:t> to November 21</a:t>
            </a:r>
            <a:r>
              <a:rPr lang="en-US" sz="2400" baseline="30000" dirty="0">
                <a:latin typeface="ACADEMY ENGRAVED LET PLAIN:1.0" panose="02000000000000000000" pitchFamily="2" charset="0"/>
              </a:rPr>
              <a:t>st</a:t>
            </a:r>
            <a:r>
              <a:rPr lang="en-US" sz="2400" dirty="0">
                <a:latin typeface="ACADEMY ENGRAVED LET PLAIN:1.0" panose="02000000000000000000" pitchFamily="2" charset="0"/>
              </a:rPr>
              <a:t> Reported</a:t>
            </a:r>
          </a:p>
          <a:p>
            <a:pPr>
              <a:lnSpc>
                <a:spcPct val="150000"/>
              </a:lnSpc>
            </a:pP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Student Liaisons – </a:t>
            </a:r>
            <a:r>
              <a:rPr kumimoji="0" lang="en-US" sz="2400" b="1" i="0" u="none" strike="noStrike" cap="none" spc="0" normalizeH="0" baseline="0" dirty="0" err="1">
                <a:ln>
                  <a:noFill/>
                </a:ln>
                <a:solidFill>
                  <a:srgbClr val="000000"/>
                </a:solidFill>
                <a:effectLst/>
                <a:uFillTx/>
                <a:latin typeface="ACADEMY ENGRAVED LET PLAIN:1.0" panose="02000000000000000000" pitchFamily="2" charset="0"/>
                <a:sym typeface="Helvetica Neue"/>
              </a:rPr>
              <a:t>Neissa</a:t>
            </a: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 </a:t>
            </a:r>
            <a:r>
              <a:rPr kumimoji="0" lang="en-US" sz="2400" b="1" i="0" u="none" strike="noStrike" cap="none" spc="0" normalizeH="0" baseline="0" dirty="0" err="1">
                <a:ln>
                  <a:noFill/>
                </a:ln>
                <a:solidFill>
                  <a:srgbClr val="000000"/>
                </a:solidFill>
                <a:effectLst/>
                <a:uFillTx/>
                <a:latin typeface="ACADEMY ENGRAVED LET PLAIN:1.0" panose="02000000000000000000" pitchFamily="2" charset="0"/>
                <a:sym typeface="Helvetica Neue"/>
              </a:rPr>
              <a:t>Filias</a:t>
            </a:r>
            <a:r>
              <a:rPr kumimoji="0" lang="en-US" sz="2400" b="1" i="0" u="none" strike="noStrike" cap="none" spc="0" normalizeH="0" baseline="0" dirty="0">
                <a:ln>
                  <a:noFill/>
                </a:ln>
                <a:solidFill>
                  <a:srgbClr val="000000"/>
                </a:solidFill>
                <a:effectLst/>
                <a:uFillTx/>
                <a:latin typeface="ACADEMY ENGRAVED LET PLAIN:1.0" panose="02000000000000000000" pitchFamily="2" charset="0"/>
                <a:sym typeface="Helvetica Neue"/>
              </a:rPr>
              <a:t> &amp; Gia Patel</a:t>
            </a:r>
          </a:p>
        </p:txBody>
      </p:sp>
    </p:spTree>
    <p:extLst>
      <p:ext uri="{BB962C8B-B14F-4D97-AF65-F5344CB8AC3E}">
        <p14:creationId xmlns:p14="http://schemas.microsoft.com/office/powerpoint/2010/main" val="19191446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773599" y="849438"/>
            <a:ext cx="9457599" cy="8054723"/>
          </a:xfrm>
          <a:prstGeom prst="rect">
            <a:avLst/>
          </a:prstGeom>
          <a:ln w="3175">
            <a:miter lim="400000"/>
          </a:ln>
        </p:spPr>
      </p:pic>
      <p:sp>
        <p:nvSpPr>
          <p:cNvPr id="6" name="TextBox 5">
            <a:extLst>
              <a:ext uri="{FF2B5EF4-FFF2-40B4-BE49-F238E27FC236}">
                <a16:creationId xmlns:a16="http://schemas.microsoft.com/office/drawing/2014/main" id="{6001C8BA-6727-70CB-C92B-64E721115652}"/>
              </a:ext>
            </a:extLst>
          </p:cNvPr>
          <p:cNvSpPr txBox="1"/>
          <p:nvPr/>
        </p:nvSpPr>
        <p:spPr>
          <a:xfrm>
            <a:off x="2049517" y="3355015"/>
            <a:ext cx="9457599" cy="331714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r>
              <a:rPr lang="en-US" sz="3200" dirty="0">
                <a:solidFill>
                  <a:srgbClr val="374151"/>
                </a:solidFill>
                <a:effectLst/>
                <a:latin typeface="ACADEMY ENGRAVED LET PLAIN:1.0" panose="02000000000000000000" pitchFamily="2" charset="0"/>
                <a:ea typeface="Century Schoolbook" panose="02040604050505020304" pitchFamily="18" charset="0"/>
                <a:cs typeface="Century Schoolbook" panose="02040604050505020304" pitchFamily="18" charset="0"/>
              </a:rPr>
              <a:t>I am beginning the Township of Union Public Schools "Impact Teacher" Program, which aims to acknowledge administrators, educators, and staff members who, through their actions, dedication, and achievements, have profoundly influenced the lives of our students. </a:t>
            </a:r>
            <a:endParaRPr lang="en-US" sz="3200" dirty="0">
              <a:effectLst/>
              <a:latin typeface="ACADEMY ENGRAVED LET PLAIN:1.0" panose="02000000000000000000" pitchFamily="2" charset="0"/>
              <a:ea typeface="Century Schoolbook" panose="02040604050505020304" pitchFamily="18" charset="0"/>
              <a:cs typeface="Century Schoolbook" panose="02040604050505020304" pitchFamily="18"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B3C7B8ED-AE7D-80FD-0EDD-16D82D6BF8AB}"/>
              </a:ext>
            </a:extLst>
          </p:cNvPr>
          <p:cNvSpPr txBox="1"/>
          <p:nvPr/>
        </p:nvSpPr>
        <p:spPr>
          <a:xfrm>
            <a:off x="2049517" y="1301073"/>
            <a:ext cx="9181681" cy="5471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lang="en-US" sz="3200" dirty="0">
                <a:latin typeface="ACADEMY ENGRAVED LET PLAIN:1.0" panose="02000000000000000000" pitchFamily="2" charset="0"/>
              </a:rPr>
              <a:t>IMPACT EMPLOYEE RECOGNITION</a:t>
            </a:r>
            <a:endParaRPr kumimoji="0" lang="en-US" sz="32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spTree>
    <p:extLst>
      <p:ext uri="{BB962C8B-B14F-4D97-AF65-F5344CB8AC3E}">
        <p14:creationId xmlns:p14="http://schemas.microsoft.com/office/powerpoint/2010/main" val="24449776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3">
            <a:alphaModFix amt="14274"/>
          </a:blip>
          <a:stretch>
            <a:fillRect/>
          </a:stretch>
        </p:blipFill>
        <p:spPr>
          <a:xfrm>
            <a:off x="1773598" y="849438"/>
            <a:ext cx="9457599" cy="8054723"/>
          </a:xfrm>
          <a:prstGeom prst="rect">
            <a:avLst/>
          </a:prstGeom>
          <a:ln w="3175">
            <a:miter lim="400000"/>
          </a:ln>
        </p:spPr>
      </p:pic>
      <p:sp>
        <p:nvSpPr>
          <p:cNvPr id="3" name="TextBox 2">
            <a:extLst>
              <a:ext uri="{FF2B5EF4-FFF2-40B4-BE49-F238E27FC236}">
                <a16:creationId xmlns:a16="http://schemas.microsoft.com/office/drawing/2014/main" id="{B24D5C8C-0AF2-3999-F5C3-CE13B97C1093}"/>
              </a:ext>
            </a:extLst>
          </p:cNvPr>
          <p:cNvSpPr txBox="1"/>
          <p:nvPr/>
        </p:nvSpPr>
        <p:spPr>
          <a:xfrm>
            <a:off x="1980336" y="4449333"/>
            <a:ext cx="9044125" cy="85493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r>
              <a:rPr lang="en-US" sz="3200" dirty="0">
                <a:latin typeface="ACADEMY ENGRAVED LET PLAIN:1.0" panose="02000000000000000000" pitchFamily="2" charset="0"/>
              </a:rPr>
              <a:t> </a:t>
            </a: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FC1E9976-1EBC-1C89-A978-7C755BE94E5E}"/>
              </a:ext>
            </a:extLst>
          </p:cNvPr>
          <p:cNvSpPr txBox="1"/>
          <p:nvPr/>
        </p:nvSpPr>
        <p:spPr>
          <a:xfrm>
            <a:off x="1160037" y="4661356"/>
            <a:ext cx="10684719" cy="26400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l" defTabSz="587022"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CADEMY ENGRAVED LET PLAIN:1.0" panose="02000000000000000000" pitchFamily="2" charset="0"/>
                <a:sym typeface="Helvetica Neue"/>
              </a:rPr>
              <a:t>Angelina </a:t>
            </a:r>
            <a:r>
              <a:rPr lang="en-US" sz="2800" dirty="0">
                <a:latin typeface="ACADEMY ENGRAVED LET PLAIN:1.0" panose="02000000000000000000" pitchFamily="2" charset="0"/>
              </a:rPr>
              <a:t>Kearney</a:t>
            </a:r>
          </a:p>
          <a:p>
            <a:pPr marL="0" marR="0" indent="0" algn="l" defTabSz="587022" rtl="0" fontAlgn="auto" latinLnBrk="0" hangingPunct="0">
              <a:lnSpc>
                <a:spcPct val="100000"/>
              </a:lnSpc>
              <a:spcBef>
                <a:spcPts val="0"/>
              </a:spcBef>
              <a:spcAft>
                <a:spcPts val="0"/>
              </a:spcAft>
              <a:buClrTx/>
              <a:buSzTx/>
              <a:buFontTx/>
              <a:buNone/>
              <a:tabLst/>
            </a:pPr>
            <a:r>
              <a:rPr lang="en-US" b="0" dirty="0">
                <a:latin typeface="ACADEMY ENGRAVED LET PLAIN:1.0" panose="02000000000000000000" pitchFamily="2" charset="0"/>
              </a:rPr>
              <a:t>Senior</a:t>
            </a:r>
          </a:p>
          <a:p>
            <a:pPr marL="0" marR="0" indent="0" algn="l" defTabSz="587022" rtl="0" fontAlgn="auto" latinLnBrk="0" hangingPunct="0">
              <a:lnSpc>
                <a:spcPct val="100000"/>
              </a:lnSpc>
              <a:spcBef>
                <a:spcPts val="0"/>
              </a:spcBef>
              <a:spcAft>
                <a:spcPts val="0"/>
              </a:spcAft>
              <a:buClrTx/>
              <a:buSzTx/>
              <a:buFontTx/>
              <a:buNone/>
              <a:tabLst/>
            </a:pPr>
            <a:r>
              <a:rPr lang="en-US" b="0" dirty="0">
                <a:latin typeface="ACADEMY ENGRAVED LET PLAIN:1.0" panose="02000000000000000000" pitchFamily="2" charset="0"/>
              </a:rPr>
              <a:t>Has received to date (26) A+ (4) A and (2) A-</a:t>
            </a:r>
          </a:p>
          <a:p>
            <a:pPr marL="0" marR="0" indent="0" algn="l" defTabSz="587022" rtl="0" fontAlgn="auto" latinLnBrk="0" hangingPunct="0">
              <a:lnSpc>
                <a:spcPct val="100000"/>
              </a:lnSpc>
              <a:spcBef>
                <a:spcPts val="0"/>
              </a:spcBef>
              <a:spcAft>
                <a:spcPts val="0"/>
              </a:spcAft>
              <a:buClrTx/>
              <a:buSzTx/>
              <a:buFontTx/>
              <a:buNone/>
              <a:tabLst/>
            </a:pPr>
            <a:r>
              <a:rPr lang="en-US" b="0" dirty="0">
                <a:latin typeface="ACADEMY ENGRAVED LET PLAIN:1.0" panose="02000000000000000000" pitchFamily="2" charset="0"/>
              </a:rPr>
              <a:t>Rigorous class schedule at Union High School</a:t>
            </a:r>
          </a:p>
          <a:p>
            <a:pPr marL="0" marR="0" indent="0" algn="l" defTabSz="587022" rtl="0" fontAlgn="auto" latinLnBrk="0" hangingPunct="0">
              <a:lnSpc>
                <a:spcPct val="100000"/>
              </a:lnSpc>
              <a:spcBef>
                <a:spcPts val="0"/>
              </a:spcBef>
              <a:spcAft>
                <a:spcPts val="0"/>
              </a:spcAft>
              <a:buClrTx/>
              <a:buSzTx/>
              <a:buFontTx/>
              <a:buNone/>
              <a:tabLst/>
            </a:pPr>
            <a:r>
              <a:rPr lang="en-US" b="0" i="0" dirty="0">
                <a:solidFill>
                  <a:srgbClr val="222222"/>
                </a:solidFill>
                <a:effectLst/>
                <a:latin typeface="ACADEMY ENGRAVED LET PLAIN:1.0" panose="02000000000000000000" pitchFamily="2" charset="0"/>
              </a:rPr>
              <a:t>Angelina is the president of the Roots: Black Excellence Club </a:t>
            </a:r>
          </a:p>
          <a:p>
            <a:pPr marL="0" marR="0" indent="0" algn="l" defTabSz="587022" rtl="0" fontAlgn="auto" latinLnBrk="0" hangingPunct="0">
              <a:lnSpc>
                <a:spcPct val="100000"/>
              </a:lnSpc>
              <a:spcBef>
                <a:spcPts val="0"/>
              </a:spcBef>
              <a:spcAft>
                <a:spcPts val="0"/>
              </a:spcAft>
              <a:buClrTx/>
              <a:buSzTx/>
              <a:buFontTx/>
              <a:buNone/>
              <a:tabLst/>
            </a:pPr>
            <a:r>
              <a:rPr lang="en-US" b="0" i="0" dirty="0">
                <a:solidFill>
                  <a:srgbClr val="222222"/>
                </a:solidFill>
                <a:effectLst/>
                <a:latin typeface="ACADEMY ENGRAVED LET PLAIN:1.0" panose="02000000000000000000" pitchFamily="2" charset="0"/>
              </a:rPr>
              <a:t>Angelina has been a Girl Scout for 12 years </a:t>
            </a:r>
            <a:endParaRPr lang="en-US" b="0" dirty="0">
              <a:solidFill>
                <a:srgbClr val="222222"/>
              </a:solidFill>
              <a:latin typeface="ACADEMY ENGRAVED LET PLAIN:1.0" panose="02000000000000000000" pitchFamily="2" charset="0"/>
            </a:endParaRPr>
          </a:p>
          <a:p>
            <a:pPr marL="0" marR="0" indent="0" algn="l" defTabSz="587022" rtl="0" fontAlgn="auto" latinLnBrk="0" hangingPunct="0">
              <a:lnSpc>
                <a:spcPct val="100000"/>
              </a:lnSpc>
              <a:spcBef>
                <a:spcPts val="0"/>
              </a:spcBef>
              <a:spcAft>
                <a:spcPts val="0"/>
              </a:spcAft>
              <a:buClrTx/>
              <a:buSzTx/>
              <a:buFontTx/>
              <a:buNone/>
              <a:tabLst/>
            </a:pPr>
            <a:r>
              <a:rPr lang="en-US" b="0" i="0" dirty="0">
                <a:solidFill>
                  <a:srgbClr val="222222"/>
                </a:solidFill>
                <a:effectLst/>
                <a:latin typeface="ACADEMY ENGRAVED LET PLAIN:1.0" panose="02000000000000000000" pitchFamily="2" charset="0"/>
              </a:rPr>
              <a:t>Angelina had two plays she has written, performed in New York by professional actors. </a:t>
            </a:r>
          </a:p>
          <a:p>
            <a:pPr marL="0" marR="0" indent="0" algn="l" defTabSz="587022" rtl="0" fontAlgn="auto" latinLnBrk="0" hangingPunct="0">
              <a:lnSpc>
                <a:spcPct val="100000"/>
              </a:lnSpc>
              <a:spcBef>
                <a:spcPts val="0"/>
              </a:spcBef>
              <a:spcAft>
                <a:spcPts val="0"/>
              </a:spcAft>
              <a:buClrTx/>
              <a:buSzTx/>
              <a:buFontTx/>
              <a:buNone/>
              <a:tabLst/>
            </a:pPr>
            <a:r>
              <a:rPr lang="en-US" b="0" i="0" dirty="0">
                <a:solidFill>
                  <a:srgbClr val="222222"/>
                </a:solidFill>
                <a:effectLst/>
                <a:latin typeface="ACADEMY ENGRAVED LET PLAIN:1.0" panose="02000000000000000000" pitchFamily="2" charset="0"/>
              </a:rPr>
              <a:t>Angelina was a part of the Theater Development Fund’s Young Playwrights program </a:t>
            </a:r>
            <a:endParaRPr kumimoji="0" lang="en-US" sz="20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sp>
        <p:nvSpPr>
          <p:cNvPr id="5" name="TextBox 4">
            <a:extLst>
              <a:ext uri="{FF2B5EF4-FFF2-40B4-BE49-F238E27FC236}">
                <a16:creationId xmlns:a16="http://schemas.microsoft.com/office/drawing/2014/main" id="{AEF02F3B-D942-472C-5415-3F37A970EE93}"/>
              </a:ext>
            </a:extLst>
          </p:cNvPr>
          <p:cNvSpPr txBox="1"/>
          <p:nvPr/>
        </p:nvSpPr>
        <p:spPr>
          <a:xfrm>
            <a:off x="2853559" y="1107968"/>
            <a:ext cx="6747641" cy="7933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CADEMY ENGRAVED LET PLAIN:1.0" panose="02000000000000000000" pitchFamily="2" charset="0"/>
                <a:sym typeface="Helvetica Neue"/>
              </a:rPr>
              <a:t>2024 High School Honors Performance Series at </a:t>
            </a:r>
            <a:r>
              <a:rPr kumimoji="0" lang="en-US" sz="2800" b="1" i="0" u="none" strike="noStrike" cap="none" spc="0" normalizeH="0" baseline="0" dirty="0">
                <a:ln>
                  <a:noFill/>
                </a:ln>
                <a:solidFill>
                  <a:srgbClr val="000000"/>
                </a:solidFill>
                <a:effectLst/>
                <a:uFillTx/>
                <a:latin typeface="ACADEMY ENGRAVED LET PLAIN:1.0" panose="02000000000000000000" pitchFamily="2" charset="0"/>
                <a:sym typeface="Helvetica Neue"/>
              </a:rPr>
              <a:t>Carnegie Hall</a:t>
            </a:r>
          </a:p>
        </p:txBody>
      </p:sp>
      <p:sp>
        <p:nvSpPr>
          <p:cNvPr id="6" name="TextBox 5">
            <a:extLst>
              <a:ext uri="{FF2B5EF4-FFF2-40B4-BE49-F238E27FC236}">
                <a16:creationId xmlns:a16="http://schemas.microsoft.com/office/drawing/2014/main" id="{3A310EA8-00F8-0F8E-D879-C81E75FEFFA2}"/>
              </a:ext>
            </a:extLst>
          </p:cNvPr>
          <p:cNvSpPr txBox="1"/>
          <p:nvPr/>
        </p:nvSpPr>
        <p:spPr>
          <a:xfrm>
            <a:off x="1869978" y="2159877"/>
            <a:ext cx="8817290" cy="23938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CADEMY ENGRAVED LET PLAIN:1.0" panose="02000000000000000000" pitchFamily="2" charset="0"/>
                <a:sym typeface="Helvetica Neue"/>
              </a:rPr>
              <a:t>Program Highlights</a:t>
            </a:r>
          </a:p>
          <a:p>
            <a:pPr algn="l">
              <a:buFont typeface="Arial" panose="020B0604020202020204" pitchFamily="34" charset="0"/>
              <a:buChar char="•"/>
            </a:pPr>
            <a:r>
              <a:rPr lang="en-US" sz="1600" b="0" i="0" dirty="0">
                <a:solidFill>
                  <a:srgbClr val="333333"/>
                </a:solidFill>
                <a:effectLst/>
                <a:latin typeface="ACADEMY ENGRAVED LET PLAIN:1.0" panose="02000000000000000000" pitchFamily="2" charset="0"/>
              </a:rPr>
              <a:t>Perform in one of two elite </a:t>
            </a:r>
            <a:r>
              <a:rPr lang="en-US" sz="1600" b="1" i="0" dirty="0">
                <a:solidFill>
                  <a:srgbClr val="333333"/>
                </a:solidFill>
                <a:effectLst/>
                <a:latin typeface="ACADEMY ENGRAVED LET PLAIN:1.0" panose="02000000000000000000" pitchFamily="2" charset="0"/>
              </a:rPr>
              <a:t>Honors Performances at Carnegie Hall</a:t>
            </a:r>
            <a:r>
              <a:rPr lang="en-US" sz="1600" b="0" i="0" dirty="0">
                <a:solidFill>
                  <a:srgbClr val="333333"/>
                </a:solidFill>
                <a:effectLst/>
                <a:latin typeface="ACADEMY ENGRAVED LET PLAIN:1.0" panose="02000000000000000000" pitchFamily="2" charset="0"/>
              </a:rPr>
              <a:t> under the direction of renowned conductors.</a:t>
            </a:r>
            <a:endParaRPr lang="en-US" sz="1600" b="0" i="0" dirty="0">
              <a:solidFill>
                <a:srgbClr val="020202"/>
              </a:solidFill>
              <a:effectLst/>
              <a:latin typeface="ACADEMY ENGRAVED LET PLAIN:1.0" panose="02000000000000000000" pitchFamily="2" charset="0"/>
            </a:endParaRPr>
          </a:p>
          <a:p>
            <a:pPr algn="l">
              <a:buFont typeface="Arial" panose="020B0604020202020204" pitchFamily="34" charset="0"/>
              <a:buChar char="•"/>
            </a:pPr>
            <a:r>
              <a:rPr lang="en-US" sz="1600" b="1" i="0" dirty="0">
                <a:solidFill>
                  <a:srgbClr val="333333"/>
                </a:solidFill>
                <a:effectLst/>
                <a:latin typeface="ACADEMY ENGRAVED LET PLAIN:1.0" panose="02000000000000000000" pitchFamily="2" charset="0"/>
              </a:rPr>
              <a:t>Work with master conductors</a:t>
            </a:r>
            <a:r>
              <a:rPr lang="en-US" sz="1600" b="0" i="0" dirty="0">
                <a:solidFill>
                  <a:srgbClr val="333333"/>
                </a:solidFill>
                <a:effectLst/>
                <a:latin typeface="ACADEMY ENGRAVED LET PLAIN:1.0" panose="02000000000000000000" pitchFamily="2" charset="0"/>
              </a:rPr>
              <a:t> and build your performing resume.</a:t>
            </a:r>
            <a:endParaRPr lang="en-US" sz="1600" b="0" i="0" dirty="0">
              <a:solidFill>
                <a:srgbClr val="020202"/>
              </a:solidFill>
              <a:effectLst/>
              <a:latin typeface="ACADEMY ENGRAVED LET PLAIN:1.0" panose="02000000000000000000" pitchFamily="2" charset="0"/>
            </a:endParaRPr>
          </a:p>
          <a:p>
            <a:pPr algn="l">
              <a:buFont typeface="Arial" panose="020B0604020202020204" pitchFamily="34" charset="0"/>
              <a:buChar char="•"/>
            </a:pPr>
            <a:r>
              <a:rPr lang="en-US" sz="1600" b="0" i="0" dirty="0">
                <a:solidFill>
                  <a:srgbClr val="333333"/>
                </a:solidFill>
                <a:effectLst/>
                <a:latin typeface="ACADEMY ENGRAVED LET PLAIN:1.0" panose="02000000000000000000" pitchFamily="2" charset="0"/>
              </a:rPr>
              <a:t>Rehearse and interact with other </a:t>
            </a:r>
            <a:r>
              <a:rPr lang="en-US" sz="1600" b="1" i="0" dirty="0">
                <a:solidFill>
                  <a:srgbClr val="333333"/>
                </a:solidFill>
                <a:effectLst/>
                <a:latin typeface="ACADEMY ENGRAVED LET PLAIN:1.0" panose="02000000000000000000" pitchFamily="2" charset="0"/>
              </a:rPr>
              <a:t>Finalists from across the globe</a:t>
            </a:r>
            <a:r>
              <a:rPr lang="en-US" sz="1600" b="0" i="0" dirty="0">
                <a:solidFill>
                  <a:srgbClr val="333333"/>
                </a:solidFill>
                <a:effectLst/>
                <a:latin typeface="ACADEMY ENGRAVED LET PLAIN:1.0" panose="02000000000000000000" pitchFamily="2" charset="0"/>
              </a:rPr>
              <a:t>.</a:t>
            </a:r>
            <a:endParaRPr lang="en-US" sz="1600" b="0" i="0" dirty="0">
              <a:solidFill>
                <a:srgbClr val="020202"/>
              </a:solidFill>
              <a:effectLst/>
              <a:latin typeface="ACADEMY ENGRAVED LET PLAIN:1.0" panose="02000000000000000000" pitchFamily="2" charset="0"/>
            </a:endParaRPr>
          </a:p>
          <a:p>
            <a:pPr algn="l">
              <a:buFont typeface="Arial" panose="020B0604020202020204" pitchFamily="34" charset="0"/>
              <a:buChar char="•"/>
            </a:pPr>
            <a:r>
              <a:rPr lang="en-US" sz="1600" b="0" i="0" dirty="0">
                <a:solidFill>
                  <a:srgbClr val="333333"/>
                </a:solidFill>
                <a:effectLst/>
                <a:latin typeface="ACADEMY ENGRAVED LET PLAIN:1.0" panose="02000000000000000000" pitchFamily="2" charset="0"/>
              </a:rPr>
              <a:t>Commemorate your accomplishments and have fun with your new friends at the </a:t>
            </a:r>
            <a:r>
              <a:rPr lang="en-US" sz="1600" b="1" i="0" dirty="0">
                <a:solidFill>
                  <a:srgbClr val="333333"/>
                </a:solidFill>
                <a:effectLst/>
                <a:latin typeface="ACADEMY ENGRAVED LET PLAIN:1.0" panose="02000000000000000000" pitchFamily="2" charset="0"/>
              </a:rPr>
              <a:t>Finalist Celebration</a:t>
            </a:r>
            <a:r>
              <a:rPr lang="en-US" sz="1600" b="0" i="0" dirty="0">
                <a:solidFill>
                  <a:srgbClr val="333333"/>
                </a:solidFill>
                <a:effectLst/>
                <a:latin typeface="ACADEMY ENGRAVED LET PLAIN:1.0" panose="02000000000000000000" pitchFamily="2" charset="0"/>
              </a:rPr>
              <a:t>.</a:t>
            </a:r>
            <a:endParaRPr lang="en-US" sz="1600" b="0" i="0" dirty="0">
              <a:solidFill>
                <a:srgbClr val="020202"/>
              </a:solidFill>
              <a:effectLst/>
              <a:latin typeface="ACADEMY ENGRAVED LET PLAIN:1.0" panose="02000000000000000000" pitchFamily="2" charset="0"/>
            </a:endParaRPr>
          </a:p>
          <a:p>
            <a:pPr algn="l">
              <a:buFont typeface="Arial" panose="020B0604020202020204" pitchFamily="34" charset="0"/>
              <a:buChar char="•"/>
            </a:pPr>
            <a:r>
              <a:rPr lang="en-US" sz="1600" b="0" i="0" dirty="0">
                <a:solidFill>
                  <a:srgbClr val="333333"/>
                </a:solidFill>
                <a:effectLst/>
                <a:latin typeface="ACADEMY ENGRAVED LET PLAIN:1.0" panose="02000000000000000000" pitchFamily="2" charset="0"/>
              </a:rPr>
              <a:t>Attend a </a:t>
            </a:r>
            <a:r>
              <a:rPr lang="en-US" sz="1600" b="1" i="0" dirty="0">
                <a:solidFill>
                  <a:srgbClr val="333333"/>
                </a:solidFill>
                <a:effectLst/>
                <a:latin typeface="ACADEMY ENGRAVED LET PLAIN:1.0" panose="02000000000000000000" pitchFamily="2" charset="0"/>
              </a:rPr>
              <a:t>Broadway Show</a:t>
            </a:r>
            <a:r>
              <a:rPr lang="en-US" sz="1600" b="0" i="0" dirty="0">
                <a:solidFill>
                  <a:srgbClr val="333333"/>
                </a:solidFill>
                <a:effectLst/>
                <a:latin typeface="ACADEMY ENGRAVED LET PLAIN:1.0" panose="02000000000000000000" pitchFamily="2" charset="0"/>
              </a:rPr>
              <a:t>, visit New York’s most </a:t>
            </a:r>
            <a:r>
              <a:rPr lang="en-US" sz="1600" b="1" i="0" dirty="0">
                <a:solidFill>
                  <a:srgbClr val="333333"/>
                </a:solidFill>
                <a:effectLst/>
                <a:latin typeface="ACADEMY ENGRAVED LET PLAIN:1.0" panose="02000000000000000000" pitchFamily="2" charset="0"/>
              </a:rPr>
              <a:t>famous landmarks, </a:t>
            </a:r>
            <a:r>
              <a:rPr lang="en-US" sz="1600" b="0" i="0" dirty="0">
                <a:solidFill>
                  <a:srgbClr val="333333"/>
                </a:solidFill>
                <a:effectLst/>
                <a:latin typeface="ACADEMY ENGRAVED LET PLAIN:1.0" panose="02000000000000000000" pitchFamily="2" charset="0"/>
              </a:rPr>
              <a:t>like</a:t>
            </a:r>
            <a:r>
              <a:rPr lang="en-US" sz="1600" b="1" i="0" dirty="0">
                <a:solidFill>
                  <a:srgbClr val="333333"/>
                </a:solidFill>
                <a:effectLst/>
                <a:latin typeface="ACADEMY ENGRAVED LET PLAIN:1.0" panose="02000000000000000000" pitchFamily="2" charset="0"/>
              </a:rPr>
              <a:t> Times Square</a:t>
            </a:r>
            <a:r>
              <a:rPr lang="en-US" sz="1600" b="0" i="0" dirty="0">
                <a:solidFill>
                  <a:srgbClr val="333333"/>
                </a:solidFill>
                <a:effectLst/>
                <a:latin typeface="ACADEMY ENGRAVED LET PLAIN:1.0" panose="02000000000000000000" pitchFamily="2" charset="0"/>
              </a:rPr>
              <a:t>, and </a:t>
            </a:r>
            <a:r>
              <a:rPr lang="en-US" sz="1600" b="1" i="0" dirty="0">
                <a:solidFill>
                  <a:srgbClr val="333333"/>
                </a:solidFill>
                <a:effectLst/>
                <a:latin typeface="ACADEMY ENGRAVED LET PLAIN:1.0" panose="02000000000000000000" pitchFamily="2" charset="0"/>
              </a:rPr>
              <a:t>experience the Big Apple</a:t>
            </a:r>
            <a:r>
              <a:rPr lang="en-US" sz="1600" b="0" i="0" dirty="0">
                <a:solidFill>
                  <a:srgbClr val="333333"/>
                </a:solidFill>
                <a:effectLst/>
                <a:latin typeface="ACADEMY ENGRAVED LET PLAIN:1.0" panose="02000000000000000000" pitchFamily="2" charset="0"/>
              </a:rPr>
              <a:t>!</a:t>
            </a:r>
            <a:endParaRPr lang="en-US" sz="1600" b="0" i="0" dirty="0">
              <a:solidFill>
                <a:srgbClr val="020202"/>
              </a:solidFill>
              <a:effectLst/>
              <a:latin typeface="ACADEMY ENGRAVED LET PLAIN:1.0" panose="02000000000000000000" pitchFamily="2"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9750035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958860" y="1074984"/>
            <a:ext cx="9457599" cy="8054723"/>
          </a:xfrm>
          <a:prstGeom prst="rect">
            <a:avLst/>
          </a:prstGeom>
          <a:ln w="3175">
            <a:miter lim="400000"/>
          </a:ln>
        </p:spPr>
      </p:pic>
      <p:sp>
        <p:nvSpPr>
          <p:cNvPr id="20" name="TextBox 19">
            <a:extLst>
              <a:ext uri="{FF2B5EF4-FFF2-40B4-BE49-F238E27FC236}">
                <a16:creationId xmlns:a16="http://schemas.microsoft.com/office/drawing/2014/main" id="{5D7654EA-9C71-5289-9BF0-B70CA2B869F6}"/>
              </a:ext>
            </a:extLst>
          </p:cNvPr>
          <p:cNvSpPr txBox="1"/>
          <p:nvPr/>
        </p:nvSpPr>
        <p:spPr>
          <a:xfrm>
            <a:off x="3657600" y="1691602"/>
            <a:ext cx="5461686" cy="7933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ACADEMY ENGRAVED LET PLAIN:1.0" panose="02000000000000000000" pitchFamily="2" charset="0"/>
                <a:sym typeface="Helvetica Neue"/>
              </a:rPr>
              <a:t>F</a:t>
            </a:r>
            <a:r>
              <a:rPr kumimoji="0" lang="en-US" sz="4000" b="1" i="0" u="none" strike="noStrike" cap="none" spc="0" normalizeH="0" baseline="0" dirty="0">
                <a:ln>
                  <a:noFill/>
                </a:ln>
                <a:solidFill>
                  <a:srgbClr val="000000"/>
                </a:solidFill>
                <a:effectLst/>
                <a:uFillTx/>
                <a:latin typeface="ACADEMY ENGRAVED LET PLAIN:1.0" panose="02000000000000000000" pitchFamily="2" charset="0"/>
                <a:sym typeface="Helvetica Neue"/>
              </a:rPr>
              <a:t>ARMER’S CAFE</a:t>
            </a:r>
          </a:p>
        </p:txBody>
      </p:sp>
      <p:sp>
        <p:nvSpPr>
          <p:cNvPr id="21" name="TextBox 20">
            <a:extLst>
              <a:ext uri="{FF2B5EF4-FFF2-40B4-BE49-F238E27FC236}">
                <a16:creationId xmlns:a16="http://schemas.microsoft.com/office/drawing/2014/main" id="{BAD3AFDF-2208-B8EA-9001-46E137FFB7E0}"/>
              </a:ext>
            </a:extLst>
          </p:cNvPr>
          <p:cNvSpPr txBox="1"/>
          <p:nvPr/>
        </p:nvSpPr>
        <p:spPr>
          <a:xfrm>
            <a:off x="1424272" y="2700453"/>
            <a:ext cx="10526773" cy="57793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r>
              <a:rPr lang="en-US" sz="2400" i="0" dirty="0">
                <a:solidFill>
                  <a:srgbClr val="222222"/>
                </a:solidFill>
                <a:effectLst/>
                <a:latin typeface="ACADEMY ENGRAVED LET PLAIN:1.0" panose="02000000000000000000" pitchFamily="2" charset="0"/>
              </a:rPr>
              <a:t>Lauren Kohn</a:t>
            </a:r>
          </a:p>
          <a:p>
            <a:pPr algn="l"/>
            <a:r>
              <a:rPr lang="en-US" sz="1600" b="0" i="0" dirty="0">
                <a:solidFill>
                  <a:srgbClr val="222222"/>
                </a:solidFill>
                <a:effectLst/>
                <a:latin typeface="ACADEMY ENGRAVED LET PLAIN:1.0" panose="02000000000000000000" pitchFamily="2" charset="0"/>
              </a:rPr>
              <a:t>People to recognize: Kim Conti for supporting my vision and providing us with start-up materials. Ms. </a:t>
            </a:r>
            <a:r>
              <a:rPr lang="en-US" sz="1600" b="0" i="0" dirty="0" err="1">
                <a:solidFill>
                  <a:srgbClr val="222222"/>
                </a:solidFill>
                <a:effectLst/>
                <a:latin typeface="ACADEMY ENGRAVED LET PLAIN:1.0" panose="02000000000000000000" pitchFamily="2" charset="0"/>
              </a:rPr>
              <a:t>Bossard</a:t>
            </a:r>
            <a:r>
              <a:rPr lang="en-US" sz="1600" b="0" i="0" dirty="0">
                <a:solidFill>
                  <a:srgbClr val="222222"/>
                </a:solidFill>
                <a:effectLst/>
                <a:latin typeface="ACADEMY ENGRAVED LET PLAIN:1.0" panose="02000000000000000000" pitchFamily="2" charset="0"/>
              </a:rPr>
              <a:t> for allowing me the opportunity to open the cafe at the high school. </a:t>
            </a:r>
          </a:p>
          <a:p>
            <a:pPr algn="l"/>
            <a:endParaRPr lang="en-US" sz="1600" b="0" i="0" dirty="0">
              <a:solidFill>
                <a:srgbClr val="222222"/>
              </a:solidFill>
              <a:effectLst/>
              <a:latin typeface="ACADEMY ENGRAVED LET PLAIN:1.0" panose="02000000000000000000" pitchFamily="2" charset="0"/>
            </a:endParaRPr>
          </a:p>
          <a:p>
            <a:pPr algn="l"/>
            <a:r>
              <a:rPr lang="en-US" sz="1600" b="0" i="0" dirty="0">
                <a:solidFill>
                  <a:srgbClr val="222222"/>
                </a:solidFill>
                <a:effectLst/>
                <a:latin typeface="ACADEMY ENGRAVED LET PLAIN:1.0" panose="02000000000000000000" pitchFamily="2" charset="0"/>
              </a:rPr>
              <a:t>My cafe adult staff: Corey Baker (para), Elyse </a:t>
            </a:r>
            <a:r>
              <a:rPr lang="en-US" sz="1600" b="0" i="0" dirty="0" err="1">
                <a:solidFill>
                  <a:srgbClr val="222222"/>
                </a:solidFill>
                <a:effectLst/>
                <a:latin typeface="ACADEMY ENGRAVED LET PLAIN:1.0" panose="02000000000000000000" pitchFamily="2" charset="0"/>
              </a:rPr>
              <a:t>Toglia</a:t>
            </a:r>
            <a:r>
              <a:rPr lang="en-US" sz="1600" b="0" i="0" dirty="0">
                <a:solidFill>
                  <a:srgbClr val="222222"/>
                </a:solidFill>
                <a:effectLst/>
                <a:latin typeface="ACADEMY ENGRAVED LET PLAIN:1.0" panose="02000000000000000000" pitchFamily="2" charset="0"/>
              </a:rPr>
              <a:t> (speech), Kim Matta (teacher), Jill </a:t>
            </a:r>
            <a:r>
              <a:rPr lang="en-US" sz="1600" b="0" i="0" dirty="0" err="1">
                <a:solidFill>
                  <a:srgbClr val="222222"/>
                </a:solidFill>
                <a:effectLst/>
                <a:latin typeface="ACADEMY ENGRAVED LET PLAIN:1.0" panose="02000000000000000000" pitchFamily="2" charset="0"/>
              </a:rPr>
              <a:t>Mincolelli</a:t>
            </a:r>
            <a:r>
              <a:rPr lang="en-US" sz="1600" b="0" i="0" dirty="0">
                <a:solidFill>
                  <a:srgbClr val="222222"/>
                </a:solidFill>
                <a:effectLst/>
                <a:latin typeface="ACADEMY ENGRAVED LET PLAIN:1.0" panose="02000000000000000000" pitchFamily="2" charset="0"/>
              </a:rPr>
              <a:t> (para), Janiya </a:t>
            </a:r>
            <a:r>
              <a:rPr lang="en-US" sz="1600" b="0" i="0" dirty="0" err="1">
                <a:solidFill>
                  <a:srgbClr val="222222"/>
                </a:solidFill>
                <a:effectLst/>
                <a:latin typeface="ACADEMY ENGRAVED LET PLAIN:1.0" panose="02000000000000000000" pitchFamily="2" charset="0"/>
              </a:rPr>
              <a:t>Mozee</a:t>
            </a:r>
            <a:r>
              <a:rPr lang="en-US" sz="1600" b="0" i="0" dirty="0">
                <a:solidFill>
                  <a:srgbClr val="222222"/>
                </a:solidFill>
                <a:effectLst/>
                <a:latin typeface="ACADEMY ENGRAVED LET PLAIN:1.0" panose="02000000000000000000" pitchFamily="2" charset="0"/>
              </a:rPr>
              <a:t> (para), Barbara Johnson (para), Keyla Puerto (para), Huda </a:t>
            </a:r>
            <a:r>
              <a:rPr lang="en-US" sz="1600" b="0" i="0" dirty="0" err="1">
                <a:solidFill>
                  <a:srgbClr val="222222"/>
                </a:solidFill>
                <a:effectLst/>
                <a:latin typeface="ACADEMY ENGRAVED LET PLAIN:1.0" panose="02000000000000000000" pitchFamily="2" charset="0"/>
              </a:rPr>
              <a:t>Dwekat</a:t>
            </a:r>
            <a:r>
              <a:rPr lang="en-US" sz="1600" b="0" i="0" dirty="0">
                <a:solidFill>
                  <a:srgbClr val="222222"/>
                </a:solidFill>
                <a:effectLst/>
                <a:latin typeface="ACADEMY ENGRAVED LET PLAIN:1.0" panose="02000000000000000000" pitchFamily="2" charset="0"/>
              </a:rPr>
              <a:t> (para) all assist the students in the cafe. They are essentially the students' job coaches. </a:t>
            </a:r>
          </a:p>
          <a:p>
            <a:pPr algn="l"/>
            <a:endParaRPr lang="en-US" sz="1600" b="0" dirty="0">
              <a:solidFill>
                <a:srgbClr val="222222"/>
              </a:solidFill>
              <a:latin typeface="ACADEMY ENGRAVED LET PLAIN:1.0" panose="02000000000000000000" pitchFamily="2" charset="0"/>
            </a:endParaRPr>
          </a:p>
          <a:p>
            <a:pPr algn="l"/>
            <a:r>
              <a:rPr lang="en-US" sz="1400" b="0" i="0" dirty="0">
                <a:solidFill>
                  <a:srgbClr val="222222"/>
                </a:solidFill>
                <a:effectLst/>
                <a:latin typeface="ACADEMY ENGRAVED LET PLAIN:1.0" panose="02000000000000000000" pitchFamily="2" charset="0"/>
              </a:rPr>
              <a:t>How did the cafe get started? </a:t>
            </a:r>
            <a:br>
              <a:rPr lang="en-US" sz="1400" b="0" i="0" dirty="0">
                <a:solidFill>
                  <a:srgbClr val="222222"/>
                </a:solidFill>
                <a:effectLst/>
                <a:latin typeface="ACADEMY ENGRAVED LET PLAIN:1.0" panose="02000000000000000000" pitchFamily="2" charset="0"/>
              </a:rPr>
            </a:br>
            <a:endParaRPr lang="en-US" sz="1400" b="0" i="0" dirty="0">
              <a:solidFill>
                <a:srgbClr val="222222"/>
              </a:solidFill>
              <a:effectLst/>
              <a:latin typeface="ACADEMY ENGRAVED LET PLAIN:1.0" panose="02000000000000000000" pitchFamily="2" charset="0"/>
            </a:endParaRPr>
          </a:p>
          <a:p>
            <a:pPr algn="l"/>
            <a:r>
              <a:rPr lang="en-US" sz="1400" b="0" i="0" dirty="0">
                <a:solidFill>
                  <a:srgbClr val="222222"/>
                </a:solidFill>
                <a:effectLst/>
                <a:latin typeface="ACADEMY ENGRAVED LET PLAIN:1.0" panose="02000000000000000000" pitchFamily="2" charset="0"/>
              </a:rPr>
              <a:t>After attending training, completing research, and visiting other schools, my goal has always been to bring our program to the next level. Each year, I aim to bring a new opportunity for self-contained students/students with disabilities. We must provide students with the necessary tools to assist with success outside of high school. Statistics show that 80% of adults with disabilities are unemployed or underemployed. The café was started so I could provide an authentic work-based learning site to students with disabilities. My hopes are to connect and build partnerships with local businesses and our community now and in the future, ultimately giving young adults with disabilities local job opportunities. The café will provide these real-life opportunities to gain the necessary vocational skills, social skills, self-confidence, and independence. It will also help develop interpersonal skills that are necessary to succeed in any work environment. This also helps them connect with the general education students, as I have been striving for our school to be a more inclusive environment. The café has jobs for all abilities. I aim to help students with disabilities lead fulfilling lives within the community and for everyone to see their potential. The café is a place for everyone; all students and staff are welcome and can purchase hand-made beverages and baked goods. </a:t>
            </a:r>
          </a:p>
          <a:p>
            <a:pPr algn="l"/>
            <a:endParaRPr lang="en-US" sz="1600" b="0" i="0" dirty="0">
              <a:solidFill>
                <a:srgbClr val="222222"/>
              </a:solidFill>
              <a:effectLst/>
              <a:latin typeface="ACADEMY ENGRAVED LET PLAIN:1.0" panose="02000000000000000000" pitchFamily="2" charset="0"/>
            </a:endParaRPr>
          </a:p>
          <a:p>
            <a:pPr algn="l"/>
            <a:r>
              <a:rPr lang="en-US" sz="1600" b="0" dirty="0">
                <a:solidFill>
                  <a:srgbClr val="222222"/>
                </a:solidFill>
                <a:latin typeface="ACADEMY ENGRAVED LET PLAIN:1.0" panose="02000000000000000000" pitchFamily="2" charset="0"/>
              </a:rPr>
              <a:t>December 19, 2023, There will be an official ribbon cutting, and the Farmer’s Café will be Honorary Members of the Greater Union Township Chamber of Commerce.</a:t>
            </a:r>
            <a:endParaRPr lang="en-US" sz="1600" b="0" i="0" dirty="0">
              <a:solidFill>
                <a:srgbClr val="222222"/>
              </a:solidFill>
              <a:effectLst/>
              <a:latin typeface="ACADEMY ENGRAVED LET PLAIN:1.0" panose="02000000000000000000" pitchFamily="2"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793076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849438"/>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773600" y="4640733"/>
            <a:ext cx="10157941" cy="20244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endParaRPr lang="en-US" sz="2800" i="0" u="none" strike="noStrike" dirty="0">
              <a:solidFill>
                <a:srgbClr val="000000"/>
              </a:solidFill>
              <a:effectLst/>
              <a:latin typeface="ACADEMY ENGRAVED LET PLAIN:1.0" panose="02000000000000000000" pitchFamily="2" charset="0"/>
            </a:endParaRPr>
          </a:p>
          <a:p>
            <a:pPr rtl="0" fontAlgn="base">
              <a:spcBef>
                <a:spcPts val="0"/>
              </a:spcBef>
              <a:spcAft>
                <a:spcPts val="0"/>
              </a:spcAft>
            </a:pPr>
            <a:endParaRPr lang="en-US" sz="2800" b="0" dirty="0">
              <a:latin typeface="ACADEMY ENGRAVED LET PLAIN:1.0" panose="02000000000000000000" pitchFamily="2" charset="0"/>
            </a:endParaRP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TextBox 4">
            <a:extLst>
              <a:ext uri="{FF2B5EF4-FFF2-40B4-BE49-F238E27FC236}">
                <a16:creationId xmlns:a16="http://schemas.microsoft.com/office/drawing/2014/main" id="{A07B7316-3945-6E45-172E-C2862868260D}"/>
              </a:ext>
            </a:extLst>
          </p:cNvPr>
          <p:cNvSpPr txBox="1"/>
          <p:nvPr/>
        </p:nvSpPr>
        <p:spPr>
          <a:xfrm>
            <a:off x="1832747" y="572440"/>
            <a:ext cx="9339308" cy="12242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CADEMY ENGRAVED LET PLAIN:1.0" panose="02000000000000000000" pitchFamily="2" charset="0"/>
                <a:sym typeface="Helvetica Neue"/>
              </a:rPr>
              <a:t>Union County Education Association UCEA</a:t>
            </a:r>
          </a:p>
          <a:p>
            <a:pPr marL="0" marR="0" indent="0" algn="ctr" defTabSz="587022" rtl="0" fontAlgn="auto" latinLnBrk="0" hangingPunct="0">
              <a:lnSpc>
                <a:spcPct val="100000"/>
              </a:lnSpc>
              <a:spcBef>
                <a:spcPts val="0"/>
              </a:spcBef>
              <a:spcAft>
                <a:spcPts val="0"/>
              </a:spcAft>
              <a:buClrTx/>
              <a:buSzTx/>
              <a:buFontTx/>
              <a:buNone/>
              <a:tabLst/>
            </a:pPr>
            <a:r>
              <a:rPr lang="en-US" sz="2800" dirty="0">
                <a:latin typeface="ACADEMY ENGRAVED LET PLAIN:1.0" panose="02000000000000000000" pitchFamily="2" charset="0"/>
              </a:rPr>
              <a:t>Jen </a:t>
            </a:r>
            <a:r>
              <a:rPr lang="en-US" sz="2800" dirty="0" err="1">
                <a:latin typeface="ACADEMY ENGRAVED LET PLAIN:1.0" panose="02000000000000000000" pitchFamily="2" charset="0"/>
              </a:rPr>
              <a:t>Galik</a:t>
            </a:r>
            <a:r>
              <a:rPr lang="en-US" sz="2800" dirty="0">
                <a:latin typeface="ACADEMY ENGRAVED LET PLAIN:1.0" panose="02000000000000000000" pitchFamily="2" charset="0"/>
              </a:rPr>
              <a:t> </a:t>
            </a:r>
          </a:p>
          <a:p>
            <a:pPr marL="0" marR="0" indent="0" algn="ctr" defTabSz="587022" rtl="0" fontAlgn="auto" latinLnBrk="0" hangingPunct="0">
              <a:lnSpc>
                <a:spcPct val="100000"/>
              </a:lnSpc>
              <a:spcBef>
                <a:spcPts val="0"/>
              </a:spcBef>
              <a:spcAft>
                <a:spcPts val="0"/>
              </a:spcAft>
              <a:buClrTx/>
              <a:buSzTx/>
              <a:buFontTx/>
              <a:buNone/>
              <a:tabLst/>
            </a:pPr>
            <a:r>
              <a:rPr lang="en-US" dirty="0">
                <a:latin typeface="ACADEMY ENGRAVED LET PLAIN:1.0" panose="02000000000000000000" pitchFamily="2" charset="0"/>
              </a:rPr>
              <a:t>2022-2023 Union County is the Educational Support Professional ESP of the Year!</a:t>
            </a:r>
            <a:endParaRPr kumimoji="0" lang="en-US" sz="2000" b="1"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pic>
        <p:nvPicPr>
          <p:cNvPr id="7" name="Picture 6" descr="A group of people standing in a room&#10;&#10;Description automatically generated">
            <a:extLst>
              <a:ext uri="{FF2B5EF4-FFF2-40B4-BE49-F238E27FC236}">
                <a16:creationId xmlns:a16="http://schemas.microsoft.com/office/drawing/2014/main" id="{45318CB3-4181-1DC9-864F-251DDE95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8639">
            <a:off x="484290" y="2649639"/>
            <a:ext cx="3251200" cy="2438400"/>
          </a:xfrm>
          <a:prstGeom prst="rect">
            <a:avLst/>
          </a:prstGeom>
        </p:spPr>
      </p:pic>
      <p:pic>
        <p:nvPicPr>
          <p:cNvPr id="9" name="Picture 8" descr="A person and person holding a plaque&#10;&#10;Description automatically generated">
            <a:extLst>
              <a:ext uri="{FF2B5EF4-FFF2-40B4-BE49-F238E27FC236}">
                <a16:creationId xmlns:a16="http://schemas.microsoft.com/office/drawing/2014/main" id="{F6E53697-2897-808E-3AB4-5D8FEF84E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427" y="6506262"/>
            <a:ext cx="1905000" cy="2540000"/>
          </a:xfrm>
          <a:prstGeom prst="rect">
            <a:avLst/>
          </a:prstGeom>
        </p:spPr>
      </p:pic>
      <p:pic>
        <p:nvPicPr>
          <p:cNvPr id="11" name="Picture 10" descr="A plaque with gold text on it&#10;&#10;Description automatically generated">
            <a:extLst>
              <a:ext uri="{FF2B5EF4-FFF2-40B4-BE49-F238E27FC236}">
                <a16:creationId xmlns:a16="http://schemas.microsoft.com/office/drawing/2014/main" id="{5D465E90-60DD-5AFF-2EFC-1C3A13F28C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770" y="3910633"/>
            <a:ext cx="3414554" cy="2560915"/>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91DF6C34-9C8C-851E-CBAA-3665A9DC2A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69795">
            <a:off x="8447327" y="2780526"/>
            <a:ext cx="3251200" cy="2032000"/>
          </a:xfrm>
          <a:prstGeom prst="rect">
            <a:avLst/>
          </a:prstGeom>
        </p:spPr>
      </p:pic>
      <p:sp>
        <p:nvSpPr>
          <p:cNvPr id="14" name="TextBox 13">
            <a:extLst>
              <a:ext uri="{FF2B5EF4-FFF2-40B4-BE49-F238E27FC236}">
                <a16:creationId xmlns:a16="http://schemas.microsoft.com/office/drawing/2014/main" id="{CC69B1BB-201A-348C-0C7D-D6AE72171375}"/>
              </a:ext>
            </a:extLst>
          </p:cNvPr>
          <p:cNvSpPr txBox="1"/>
          <p:nvPr/>
        </p:nvSpPr>
        <p:spPr>
          <a:xfrm>
            <a:off x="1359243" y="6888240"/>
            <a:ext cx="6549081" cy="12858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lang="en-US" b="0" i="0" dirty="0">
                <a:solidFill>
                  <a:srgbClr val="0F0F0F"/>
                </a:solidFill>
                <a:effectLst/>
                <a:latin typeface="Söhne"/>
              </a:rPr>
              <a:t>Education Support Professionals play crucial roles both within and beyond the classroom. They contribute to the smooth operation of schools, prioritizing students' safety, health, and preparedness for effective learning.</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441129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423428" y="1127664"/>
            <a:ext cx="10157941" cy="60871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rtl="0" fontAlgn="base">
              <a:spcBef>
                <a:spcPts val="0"/>
              </a:spcBef>
              <a:spcAft>
                <a:spcPts val="0"/>
              </a:spcAft>
            </a:pPr>
            <a:r>
              <a:rPr lang="en-US" sz="4000" i="0" u="none" strike="noStrike" dirty="0">
                <a:solidFill>
                  <a:srgbClr val="000000"/>
                </a:solidFill>
                <a:effectLst/>
                <a:latin typeface="ACADEMY ENGRAVED LET PLAIN:1.0" panose="02000000000000000000" pitchFamily="2" charset="0"/>
              </a:rPr>
              <a:t>HOPE</a:t>
            </a:r>
          </a:p>
          <a:p>
            <a:pPr rtl="0" fontAlgn="base">
              <a:spcBef>
                <a:spcPts val="0"/>
              </a:spcBef>
              <a:spcAft>
                <a:spcPts val="0"/>
              </a:spcAft>
            </a:pPr>
            <a:r>
              <a:rPr lang="en-US" sz="2800" i="0" u="none" strike="noStrike" dirty="0">
                <a:solidFill>
                  <a:srgbClr val="000000"/>
                </a:solidFill>
                <a:effectLst/>
                <a:latin typeface="ACADEMY ENGRAVED LET PLAIN:1.0" panose="02000000000000000000" pitchFamily="2" charset="0"/>
              </a:rPr>
              <a:t>Hispanic Organization for Peoples Empowerment</a:t>
            </a:r>
          </a:p>
          <a:p>
            <a:pPr rtl="0" fontAlgn="base">
              <a:spcBef>
                <a:spcPts val="0"/>
              </a:spcBef>
              <a:spcAft>
                <a:spcPts val="0"/>
              </a:spcAft>
            </a:pPr>
            <a:r>
              <a:rPr lang="en-US" sz="2800" b="0" dirty="0">
                <a:latin typeface="ACADEMY ENGRAVED LET PLAIN:1.0" panose="02000000000000000000" pitchFamily="2" charset="0"/>
              </a:rPr>
              <a:t>Patricia Guerra-Frazier</a:t>
            </a:r>
          </a:p>
          <a:p>
            <a:pPr rtl="0" fontAlgn="base">
              <a:spcBef>
                <a:spcPts val="0"/>
              </a:spcBef>
              <a:spcAft>
                <a:spcPts val="0"/>
              </a:spcAft>
            </a:pPr>
            <a:endParaRPr lang="en-US" sz="2800" b="0" dirty="0">
              <a:latin typeface="ACADEMY ENGRAVED LET PLAIN:1.0" panose="02000000000000000000" pitchFamily="2" charset="0"/>
            </a:endParaRPr>
          </a:p>
          <a:p>
            <a:pPr rtl="0" fontAlgn="base">
              <a:spcBef>
                <a:spcPts val="0"/>
              </a:spcBef>
              <a:spcAft>
                <a:spcPts val="0"/>
              </a:spcAft>
            </a:pPr>
            <a:r>
              <a:rPr lang="en-US" sz="2800" b="0" dirty="0">
                <a:latin typeface="ACADEMY ENGRAVED LET PLAIN:1.0" panose="02000000000000000000" pitchFamily="2" charset="0"/>
              </a:rPr>
              <a:t>Assist. Superintendent of curriculum, instruction, and assessment</a:t>
            </a:r>
          </a:p>
          <a:p>
            <a:pPr rtl="0" fontAlgn="base">
              <a:spcBef>
                <a:spcPts val="0"/>
              </a:spcBef>
              <a:spcAft>
                <a:spcPts val="0"/>
              </a:spcAft>
            </a:pPr>
            <a:r>
              <a:rPr lang="en-US" sz="2800" b="0" dirty="0">
                <a:latin typeface="ACADEMY ENGRAVED LET PLAIN:1.0" panose="02000000000000000000" pitchFamily="2" charset="0"/>
              </a:rPr>
              <a:t>Dr. Gretel Perez</a:t>
            </a:r>
          </a:p>
          <a:p>
            <a:pPr rtl="0" fontAlgn="base">
              <a:spcBef>
                <a:spcPts val="0"/>
              </a:spcBef>
              <a:spcAft>
                <a:spcPts val="0"/>
              </a:spcAft>
            </a:pPr>
            <a:r>
              <a:rPr lang="en-US" sz="2800" b="0" dirty="0">
                <a:latin typeface="ACADEMY ENGRAVED LET PLAIN:1.0" panose="02000000000000000000" pitchFamily="2" charset="0"/>
              </a:rPr>
              <a:t>Our amazing education advocates/warriors on the Board of Education:</a:t>
            </a:r>
          </a:p>
          <a:p>
            <a:pPr rtl="0" fontAlgn="base">
              <a:spcBef>
                <a:spcPts val="0"/>
              </a:spcBef>
              <a:spcAft>
                <a:spcPts val="0"/>
              </a:spcAft>
            </a:pPr>
            <a:r>
              <a:rPr lang="en-US" sz="2800" b="0" dirty="0" err="1">
                <a:latin typeface="ACADEMY ENGRAVED LET PLAIN:1.0" panose="02000000000000000000" pitchFamily="2" charset="0"/>
              </a:rPr>
              <a:t>Dicxiana</a:t>
            </a:r>
            <a:r>
              <a:rPr lang="en-US" sz="2800" b="0" dirty="0">
                <a:latin typeface="ACADEMY ENGRAVED LET PLAIN:1.0" panose="02000000000000000000" pitchFamily="2" charset="0"/>
              </a:rPr>
              <a:t> </a:t>
            </a:r>
            <a:r>
              <a:rPr lang="en-US" sz="2800" b="0" dirty="0" err="1">
                <a:latin typeface="ACADEMY ENGRAVED LET PLAIN:1.0" panose="02000000000000000000" pitchFamily="2" charset="0"/>
              </a:rPr>
              <a:t>Carbonell</a:t>
            </a:r>
            <a:endParaRPr lang="en-US" sz="2800" b="0" dirty="0">
              <a:latin typeface="ACADEMY ENGRAVED LET PLAIN:1.0" panose="02000000000000000000" pitchFamily="2" charset="0"/>
            </a:endParaRPr>
          </a:p>
          <a:p>
            <a:pPr rtl="0" fontAlgn="base">
              <a:spcBef>
                <a:spcPts val="0"/>
              </a:spcBef>
              <a:spcAft>
                <a:spcPts val="0"/>
              </a:spcAft>
            </a:pPr>
            <a:r>
              <a:rPr lang="en-US" sz="2800" b="0" dirty="0">
                <a:latin typeface="ACADEMY ENGRAVED LET PLAIN:1.0" panose="02000000000000000000" pitchFamily="2" charset="0"/>
              </a:rPr>
              <a:t>Chastity Santana</a:t>
            </a:r>
          </a:p>
          <a:p>
            <a:pPr rtl="0" fontAlgn="base">
              <a:spcBef>
                <a:spcPts val="0"/>
              </a:spcBef>
              <a:spcAft>
                <a:spcPts val="0"/>
              </a:spcAft>
            </a:pPr>
            <a:r>
              <a:rPr lang="en-US" sz="2800" b="0" dirty="0" err="1">
                <a:latin typeface="ACADEMY ENGRAVED LET PLAIN:1.0" panose="02000000000000000000" pitchFamily="2" charset="0"/>
              </a:rPr>
              <a:t>Yocasta</a:t>
            </a:r>
            <a:r>
              <a:rPr lang="en-US" sz="2800" b="0" dirty="0">
                <a:latin typeface="ACADEMY ENGRAVED LET PLAIN:1.0" panose="02000000000000000000" pitchFamily="2" charset="0"/>
              </a:rPr>
              <a:t> </a:t>
            </a:r>
            <a:r>
              <a:rPr lang="en-US" sz="2800" b="0" dirty="0" err="1">
                <a:latin typeface="ACADEMY ENGRAVED LET PLAIN:1.0" panose="02000000000000000000" pitchFamily="2" charset="0"/>
              </a:rPr>
              <a:t>Brens</a:t>
            </a:r>
            <a:r>
              <a:rPr lang="en-US" sz="2800" b="0" dirty="0">
                <a:latin typeface="ACADEMY ENGRAVED LET PLAIN:1.0" panose="02000000000000000000" pitchFamily="2" charset="0"/>
              </a:rPr>
              <a:t>-Watson</a:t>
            </a:r>
          </a:p>
          <a:p>
            <a:br>
              <a:rPr lang="en-US" sz="2400" dirty="0"/>
            </a:br>
            <a:endParaRPr lang="en-US" sz="2800" b="0" i="0" u="none" strike="noStrike" dirty="0">
              <a:solidFill>
                <a:srgbClr val="000000"/>
              </a:solidFill>
              <a:effectLst/>
              <a:latin typeface="Arial" panose="020B0604020202020204" pitchFamily="34" charset="0"/>
            </a:endParaRP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39E4C53F-A276-2D73-9296-1B7AB091E294}"/>
              </a:ext>
            </a:extLst>
          </p:cNvPr>
          <p:cNvSpPr txBox="1"/>
          <p:nvPr/>
        </p:nvSpPr>
        <p:spPr>
          <a:xfrm>
            <a:off x="3238202" y="7071870"/>
            <a:ext cx="6528391" cy="97804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lang="en-US" b="0" i="0" dirty="0">
                <a:solidFill>
                  <a:srgbClr val="1155CC"/>
                </a:solidFill>
                <a:effectLst/>
                <a:latin typeface="Arial" panose="020B0604020202020204" pitchFamily="34" charset="0"/>
                <a:hlinkClick r:id="rId3"/>
              </a:rPr>
              <a:t>https://docs.google.com/presentation/d/1WHZUP9G9Yet0D2eVzpVuvQ2iuFxFznmlFrZRRJx58bs/edit?usp=drivesdk</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0030820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6CA88F0D-661D-6EF1-321C-A4DBF42FCE3C}"/>
              </a:ext>
            </a:extLst>
          </p:cNvPr>
          <p:cNvPicPr>
            <a:picLocks noChangeAspect="1"/>
          </p:cNvPicPr>
          <p:nvPr/>
        </p:nvPicPr>
        <p:blipFill>
          <a:blip r:embed="rId2">
            <a:alphaModFix amt="14274"/>
          </a:blip>
          <a:stretch>
            <a:fillRect/>
          </a:stretch>
        </p:blipFill>
        <p:spPr>
          <a:xfrm>
            <a:off x="1958860" y="1074984"/>
            <a:ext cx="9457599" cy="8054723"/>
          </a:xfrm>
          <a:prstGeom prst="rect">
            <a:avLst/>
          </a:prstGeom>
          <a:ln w="3175">
            <a:miter lim="400000"/>
          </a:ln>
        </p:spPr>
      </p:pic>
      <p:sp>
        <p:nvSpPr>
          <p:cNvPr id="3" name="TextBox 2">
            <a:extLst>
              <a:ext uri="{FF2B5EF4-FFF2-40B4-BE49-F238E27FC236}">
                <a16:creationId xmlns:a16="http://schemas.microsoft.com/office/drawing/2014/main" id="{A395EE8A-266F-0D4B-47CF-8A17F36A9625}"/>
              </a:ext>
            </a:extLst>
          </p:cNvPr>
          <p:cNvSpPr txBox="1"/>
          <p:nvPr/>
        </p:nvSpPr>
        <p:spPr>
          <a:xfrm>
            <a:off x="1958860" y="759763"/>
            <a:ext cx="9779875" cy="14704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r>
              <a:rPr lang="en-US" sz="3600" b="0" i="0" dirty="0">
                <a:solidFill>
                  <a:schemeClr val="tx1"/>
                </a:solidFill>
                <a:effectLst/>
                <a:latin typeface="ACADEMY ENGRAVED LET PLAIN:1.0" panose="02000000000000000000" pitchFamily="2" charset="0"/>
              </a:rPr>
              <a:t>Student Farmer Frontline</a:t>
            </a:r>
          </a:p>
          <a:p>
            <a:r>
              <a:rPr lang="en-US" sz="3600" b="0" i="0" dirty="0">
                <a:solidFill>
                  <a:schemeClr val="tx1"/>
                </a:solidFill>
                <a:effectLst/>
                <a:latin typeface="ACADEMY ENGRAVED LET PLAIN:1.0" panose="02000000000000000000" pitchFamily="2" charset="0"/>
              </a:rPr>
              <a:t>What's up with TUPS?</a:t>
            </a: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4552736F-6F0F-79BB-BEE4-EA50CAB6128A}"/>
              </a:ext>
            </a:extLst>
          </p:cNvPr>
          <p:cNvSpPr txBox="1"/>
          <p:nvPr/>
        </p:nvSpPr>
        <p:spPr>
          <a:xfrm>
            <a:off x="2956010" y="2514694"/>
            <a:ext cx="7092779" cy="20552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lang="en-US" i="0" u="none" strike="noStrike" dirty="0">
                <a:solidFill>
                  <a:srgbClr val="000000"/>
                </a:solidFill>
                <a:effectLst/>
                <a:latin typeface="EB Garamond" pitchFamily="2" charset="0"/>
              </a:rPr>
              <a:t>A team of passionate individuals to share positive news stories about the Township of Union Public Schools.</a:t>
            </a:r>
          </a:p>
          <a:p>
            <a:pPr marL="0" marR="0" indent="0" algn="ctr" defTabSz="587022" rtl="0" fontAlgn="auto" latinLnBrk="0" hangingPunct="0">
              <a:lnSpc>
                <a:spcPct val="100000"/>
              </a:lnSpc>
              <a:spcBef>
                <a:spcPts val="0"/>
              </a:spcBef>
              <a:spcAft>
                <a:spcPts val="0"/>
              </a:spcAft>
              <a:buClrTx/>
              <a:buSzTx/>
              <a:buFontTx/>
              <a:buNone/>
              <a:tabLst/>
            </a:pPr>
            <a:endParaRPr kumimoji="0" lang="en-US" sz="1800" b="0" cap="none" spc="0" normalizeH="0" baseline="0" dirty="0">
              <a:ln>
                <a:noFill/>
              </a:ln>
              <a:uFillTx/>
              <a:latin typeface="EB Garamond" pitchFamily="2" charset="0"/>
              <a:ea typeface="Helvetica Neue"/>
              <a:cs typeface="Helvetica Neue"/>
              <a:sym typeface="Helvetica Neue"/>
            </a:endParaRPr>
          </a:p>
          <a:p>
            <a:pPr rtl="0" fontAlgn="base">
              <a:spcBef>
                <a:spcPts val="0"/>
              </a:spcBef>
              <a:spcAft>
                <a:spcPts val="0"/>
              </a:spcAft>
            </a:pPr>
            <a:r>
              <a:rPr lang="en-US" sz="1800" b="1" i="0" u="none" strike="noStrike" dirty="0">
                <a:solidFill>
                  <a:srgbClr val="000000"/>
                </a:solidFill>
                <a:effectLst/>
                <a:latin typeface="EB Garamond" pitchFamily="2" charset="0"/>
              </a:rPr>
              <a:t>Promote Positivity</a:t>
            </a:r>
            <a:br>
              <a:rPr lang="en-US" b="0" dirty="0">
                <a:effectLst/>
              </a:rPr>
            </a:br>
            <a:r>
              <a:rPr lang="en-US" sz="1800" b="1" i="0" u="none" strike="noStrike" dirty="0">
                <a:solidFill>
                  <a:srgbClr val="000000"/>
                </a:solidFill>
                <a:effectLst/>
                <a:latin typeface="EB Garamond" pitchFamily="2" charset="0"/>
              </a:rPr>
              <a:t>Hone Your Skills</a:t>
            </a:r>
            <a:endParaRPr lang="en-US" sz="1800" b="0" i="0" u="none" strike="noStrike" dirty="0">
              <a:solidFill>
                <a:srgbClr val="000000"/>
              </a:solidFill>
              <a:effectLst/>
              <a:latin typeface="EB Garamond" pitchFamily="2" charset="0"/>
            </a:endParaRPr>
          </a:p>
          <a:p>
            <a:pPr rtl="0" fontAlgn="base">
              <a:spcBef>
                <a:spcPts val="0"/>
              </a:spcBef>
              <a:spcAft>
                <a:spcPts val="0"/>
              </a:spcAft>
            </a:pPr>
            <a:r>
              <a:rPr lang="en-US" sz="1800" b="1" i="0" u="none" strike="noStrike" dirty="0">
                <a:solidFill>
                  <a:srgbClr val="000000"/>
                </a:solidFill>
                <a:effectLst/>
                <a:latin typeface="EB Garamond" pitchFamily="2" charset="0"/>
              </a:rPr>
              <a:t>Make a Difference</a:t>
            </a:r>
            <a:br>
              <a:rPr lang="en-US" b="0" dirty="0">
                <a:effectLst/>
              </a:rPr>
            </a:br>
            <a:r>
              <a:rPr lang="en-US" sz="1800" b="1" i="0" u="none" strike="noStrike" dirty="0">
                <a:solidFill>
                  <a:srgbClr val="000000"/>
                </a:solidFill>
                <a:effectLst/>
                <a:latin typeface="EB Garamond" pitchFamily="2" charset="0"/>
              </a:rPr>
              <a:t>Build Lasting Friendships</a:t>
            </a: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6" name="Picture 5" descr="A close-up of some names&#10;&#10;Description automatically generated">
            <a:extLst>
              <a:ext uri="{FF2B5EF4-FFF2-40B4-BE49-F238E27FC236}">
                <a16:creationId xmlns:a16="http://schemas.microsoft.com/office/drawing/2014/main" id="{1D31FA0A-C94D-E1C0-41C6-A5A63131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45163">
            <a:off x="2984210" y="4276628"/>
            <a:ext cx="1790700" cy="2806700"/>
          </a:xfrm>
          <a:prstGeom prst="rect">
            <a:avLst/>
          </a:prstGeom>
          <a:ln>
            <a:solidFill>
              <a:srgbClr val="C00000"/>
            </a:solidFill>
          </a:ln>
        </p:spPr>
      </p:pic>
      <p:pic>
        <p:nvPicPr>
          <p:cNvPr id="8" name="Picture 7" descr="A close-up of some names&#10;&#10;Description automatically generated">
            <a:extLst>
              <a:ext uri="{FF2B5EF4-FFF2-40B4-BE49-F238E27FC236}">
                <a16:creationId xmlns:a16="http://schemas.microsoft.com/office/drawing/2014/main" id="{5AD66CBD-5111-CB9C-EC4F-895A092C4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12847">
            <a:off x="5996374" y="5057911"/>
            <a:ext cx="1879600" cy="3060700"/>
          </a:xfrm>
          <a:prstGeom prst="rect">
            <a:avLst/>
          </a:prstGeom>
          <a:ln>
            <a:solidFill>
              <a:srgbClr val="C00000"/>
            </a:solidFill>
          </a:ln>
        </p:spPr>
      </p:pic>
      <p:sp>
        <p:nvSpPr>
          <p:cNvPr id="9" name="TextBox 8">
            <a:extLst>
              <a:ext uri="{FF2B5EF4-FFF2-40B4-BE49-F238E27FC236}">
                <a16:creationId xmlns:a16="http://schemas.microsoft.com/office/drawing/2014/main" id="{BE39AF4A-5552-D9AE-CBF5-F42A13FD3EA8}"/>
              </a:ext>
            </a:extLst>
          </p:cNvPr>
          <p:cNvSpPr txBox="1"/>
          <p:nvPr/>
        </p:nvSpPr>
        <p:spPr>
          <a:xfrm>
            <a:off x="2311459" y="7940235"/>
            <a:ext cx="3488801" cy="8857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ADEMY ENGRAVED LET PLAIN:1.0" panose="02000000000000000000" pitchFamily="2" charset="0"/>
                <a:sym typeface="Helvetica Neue"/>
              </a:rPr>
              <a:t>Our Goal is to have our first Newsletter completed at the end of this month or early December!</a:t>
            </a:r>
          </a:p>
        </p:txBody>
      </p:sp>
    </p:spTree>
    <p:extLst>
      <p:ext uri="{BB962C8B-B14F-4D97-AF65-F5344CB8AC3E}">
        <p14:creationId xmlns:p14="http://schemas.microsoft.com/office/powerpoint/2010/main" val="9303013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2022 (V2) copy.psd" descr="U-2022 (V2) copy.psd">
            <a:extLst>
              <a:ext uri="{FF2B5EF4-FFF2-40B4-BE49-F238E27FC236}">
                <a16:creationId xmlns:a16="http://schemas.microsoft.com/office/drawing/2014/main" id="{0E1C12B5-3E25-D231-48C6-911F87886C2A}"/>
              </a:ext>
            </a:extLst>
          </p:cNvPr>
          <p:cNvPicPr>
            <a:picLocks noChangeAspect="1"/>
          </p:cNvPicPr>
          <p:nvPr/>
        </p:nvPicPr>
        <p:blipFill>
          <a:blip r:embed="rId2">
            <a:alphaModFix amt="14274"/>
          </a:blip>
          <a:stretch>
            <a:fillRect/>
          </a:stretch>
        </p:blipFill>
        <p:spPr>
          <a:xfrm>
            <a:off x="1773600" y="1127664"/>
            <a:ext cx="9457599" cy="8054723"/>
          </a:xfrm>
          <a:prstGeom prst="rect">
            <a:avLst/>
          </a:prstGeom>
          <a:ln w="3175">
            <a:miter lim="400000"/>
          </a:ln>
        </p:spPr>
      </p:pic>
      <p:sp>
        <p:nvSpPr>
          <p:cNvPr id="4" name="TextBox 3">
            <a:extLst>
              <a:ext uri="{FF2B5EF4-FFF2-40B4-BE49-F238E27FC236}">
                <a16:creationId xmlns:a16="http://schemas.microsoft.com/office/drawing/2014/main" id="{5171D070-63AB-01F8-4113-DEAFC7F96D51}"/>
              </a:ext>
            </a:extLst>
          </p:cNvPr>
          <p:cNvSpPr txBox="1"/>
          <p:nvPr/>
        </p:nvSpPr>
        <p:spPr>
          <a:xfrm>
            <a:off x="1073258" y="7958121"/>
            <a:ext cx="10157941" cy="12242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gn="ctr"/>
            <a:r>
              <a:rPr lang="en-US" sz="2800" b="0" i="0" dirty="0">
                <a:ln>
                  <a:solidFill>
                    <a:schemeClr val="tx1"/>
                  </a:solidFill>
                </a:ln>
                <a:solidFill>
                  <a:schemeClr val="bg1"/>
                </a:solidFill>
                <a:effectLst/>
                <a:latin typeface="ACADEMY ENGRAVED LET PLAIN:1.0" panose="02000000000000000000" pitchFamily="2" charset="0"/>
              </a:rPr>
              <a:t>The courage of leadership is giving others the chance to succeed even though you bear the responsibility for getting things done.         </a:t>
            </a:r>
            <a:r>
              <a:rPr lang="en-US" dirty="0">
                <a:ln>
                  <a:solidFill>
                    <a:schemeClr val="tx1"/>
                  </a:solidFill>
                </a:ln>
                <a:latin typeface="ACADEMY ENGRAVED LET PLAIN:1.0" panose="02000000000000000000" pitchFamily="2" charset="0"/>
              </a:rPr>
              <a:t>SIMON SINEK</a:t>
            </a:r>
          </a:p>
        </p:txBody>
      </p:sp>
      <p:sp>
        <p:nvSpPr>
          <p:cNvPr id="3" name="TextBox 2">
            <a:extLst>
              <a:ext uri="{FF2B5EF4-FFF2-40B4-BE49-F238E27FC236}">
                <a16:creationId xmlns:a16="http://schemas.microsoft.com/office/drawing/2014/main" id="{08C6CBF8-6A00-E2EF-4E58-4FA098A0C5CC}"/>
              </a:ext>
            </a:extLst>
          </p:cNvPr>
          <p:cNvSpPr txBox="1"/>
          <p:nvPr/>
        </p:nvSpPr>
        <p:spPr>
          <a:xfrm>
            <a:off x="3822873" y="787083"/>
            <a:ext cx="5359052" cy="11627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gn="ctr"/>
            <a:r>
              <a:rPr lang="en-US" sz="3600" b="1" dirty="0">
                <a:latin typeface="ACADEMY ENGRAVED LET PLAIN:1.0" panose="02000000000000000000" pitchFamily="2" charset="0"/>
              </a:rPr>
              <a:t>Visionary Leadership  </a:t>
            </a:r>
          </a:p>
          <a:p>
            <a:pPr algn="ctr"/>
            <a:r>
              <a:rPr lang="en-US" sz="3600" b="1" dirty="0">
                <a:latin typeface="ACADEMY ENGRAVED LET PLAIN:1.0" panose="02000000000000000000" pitchFamily="2" charset="0"/>
              </a:rPr>
              <a:t>Mentorship Academy</a:t>
            </a:r>
          </a:p>
        </p:txBody>
      </p:sp>
      <p:sp>
        <p:nvSpPr>
          <p:cNvPr id="5" name="TextBox 4">
            <a:extLst>
              <a:ext uri="{FF2B5EF4-FFF2-40B4-BE49-F238E27FC236}">
                <a16:creationId xmlns:a16="http://schemas.microsoft.com/office/drawing/2014/main" id="{C082BCF3-8804-11EA-1880-DE2E6DCE06BB}"/>
              </a:ext>
            </a:extLst>
          </p:cNvPr>
          <p:cNvSpPr txBox="1"/>
          <p:nvPr/>
        </p:nvSpPr>
        <p:spPr>
          <a:xfrm>
            <a:off x="3002924" y="2041442"/>
            <a:ext cx="6425049" cy="73182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7093" tIns="27093" rIns="27093" bIns="27093" numCol="1" spcCol="38100" rtlCol="0" anchor="ctr">
            <a:spAutoFit/>
          </a:bodyPr>
          <a:lstStyle/>
          <a:p>
            <a:r>
              <a:rPr lang="en-US" sz="2400" b="1" dirty="0">
                <a:latin typeface="ACADEMY ENGRAVED LET PLAIN:1.0" panose="02000000000000000000" pitchFamily="2" charset="0"/>
              </a:rPr>
              <a:t>EMPOWERING LEADERS FOR SUCCESS!</a:t>
            </a:r>
          </a:p>
          <a:p>
            <a:pPr marL="0" marR="0" indent="0" algn="ctr" defTabSz="587022"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AA3E42D7-586C-C42F-F7CE-C1B346071100}"/>
              </a:ext>
            </a:extLst>
          </p:cNvPr>
          <p:cNvSpPr txBox="1"/>
          <p:nvPr/>
        </p:nvSpPr>
        <p:spPr>
          <a:xfrm>
            <a:off x="1234128" y="2773266"/>
            <a:ext cx="8193845" cy="313248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342900" marR="0" indent="-342900" algn="l" defTabSz="587022"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ACADEMY ENGRAVED LET PLAIN:1.0" panose="02000000000000000000" pitchFamily="2" charset="0"/>
              </a:rPr>
              <a:t>Had our first meeting yesterday</a:t>
            </a:r>
          </a:p>
          <a:p>
            <a:pPr marL="342900" marR="0" indent="-342900" algn="l" defTabSz="587022"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ACADEMY ENGRAVED LET PLAIN:1.0" panose="02000000000000000000" pitchFamily="2" charset="0"/>
              </a:rPr>
              <a:t>What is a mentoring Academy?</a:t>
            </a:r>
          </a:p>
          <a:p>
            <a:pPr marL="342900" marR="0" indent="-342900" algn="l" defTabSz="587022"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ACADEMY ENGRAVED LET PLAIN:1.0" panose="02000000000000000000" pitchFamily="2" charset="0"/>
              </a:rPr>
              <a:t>Reflection</a:t>
            </a:r>
          </a:p>
          <a:p>
            <a:pPr marL="342900" marR="0" indent="-342900" algn="l" defTabSz="587022" rtl="0" fontAlgn="auto" latinLnBrk="0" hangingPunct="0">
              <a:lnSpc>
                <a:spcPct val="100000"/>
              </a:lnSpc>
              <a:spcBef>
                <a:spcPts val="0"/>
              </a:spcBef>
              <a:spcAft>
                <a:spcPts val="0"/>
              </a:spcAft>
              <a:buClrTx/>
              <a:buSzTx/>
              <a:buFont typeface="Arial" panose="020B0604020202020204" pitchFamily="34" charset="0"/>
              <a:buChar char="•"/>
              <a:tabLst/>
            </a:pPr>
            <a:r>
              <a:rPr lang="en-US" b="0" dirty="0">
                <a:latin typeface="ACADEMY ENGRAVED LET PLAIN:1.0" panose="02000000000000000000" pitchFamily="2" charset="0"/>
              </a:rPr>
              <a:t>What does research say about mentoring programs</a:t>
            </a:r>
          </a:p>
          <a:p>
            <a:pPr marL="342900" indent="-342900" algn="l">
              <a:buFont typeface="Arial" panose="020B0604020202020204" pitchFamily="34" charset="0"/>
              <a:buChar char="•"/>
            </a:pPr>
            <a:r>
              <a:rPr lang="en-US" b="0" i="0" dirty="0">
                <a:effectLst/>
                <a:latin typeface="ACADEMY ENGRAVED LET PLAIN:1.0" panose="02000000000000000000" pitchFamily="2" charset="0"/>
              </a:rPr>
              <a:t>Ralph Nader said, “The function of leadership is to produce other leaders, not just other followers.”</a:t>
            </a:r>
          </a:p>
          <a:p>
            <a:pPr marL="342900" indent="-342900" algn="l">
              <a:buFont typeface="Arial" panose="020B0604020202020204" pitchFamily="34" charset="0"/>
              <a:buChar char="•"/>
            </a:pPr>
            <a:r>
              <a:rPr lang="en-US" b="0" dirty="0">
                <a:latin typeface="ACADEMY ENGRAVED LET PLAIN:1.0" panose="02000000000000000000" pitchFamily="2" charset="0"/>
              </a:rPr>
              <a:t>Growth Leadership &amp; Grit</a:t>
            </a:r>
          </a:p>
          <a:p>
            <a:pPr marL="0" marR="0" indent="0" algn="l" defTabSz="587022" rtl="0" fontAlgn="auto" latinLnBrk="0" hangingPunct="0">
              <a:lnSpc>
                <a:spcPct val="100000"/>
              </a:lnSpc>
              <a:spcBef>
                <a:spcPts val="0"/>
              </a:spcBef>
              <a:spcAft>
                <a:spcPts val="0"/>
              </a:spcAft>
              <a:buClrTx/>
              <a:buSzTx/>
              <a:buFontTx/>
              <a:buNone/>
              <a:tabLst/>
            </a:pPr>
            <a:endParaRPr lang="en-US" b="0" dirty="0">
              <a:latin typeface="ACADEMY ENGRAVED LET PLAIN:1.0" panose="02000000000000000000" pitchFamily="2" charset="0"/>
            </a:endParaRPr>
          </a:p>
          <a:p>
            <a:pPr marL="0" marR="0" indent="0" algn="l" defTabSz="587022" rtl="0" fontAlgn="auto" latinLnBrk="0" hangingPunct="0">
              <a:lnSpc>
                <a:spcPct val="100000"/>
              </a:lnSpc>
              <a:spcBef>
                <a:spcPts val="0"/>
              </a:spcBef>
              <a:spcAft>
                <a:spcPts val="0"/>
              </a:spcAft>
              <a:buClrTx/>
              <a:buSzTx/>
              <a:buFontTx/>
              <a:buNone/>
              <a:tabLst/>
            </a:pPr>
            <a:r>
              <a:rPr lang="en-US" b="0" dirty="0">
                <a:latin typeface="ACADEMY ENGRAVED LET PLAIN:1.0" panose="02000000000000000000" pitchFamily="2" charset="0"/>
              </a:rPr>
              <a:t> </a:t>
            </a:r>
          </a:p>
          <a:p>
            <a:pPr marL="0" marR="0" indent="0" algn="l" defTabSz="587022"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sp>
        <p:nvSpPr>
          <p:cNvPr id="7" name="TextBox 6">
            <a:extLst>
              <a:ext uri="{FF2B5EF4-FFF2-40B4-BE49-F238E27FC236}">
                <a16:creationId xmlns:a16="http://schemas.microsoft.com/office/drawing/2014/main" id="{A4E3CB41-4715-DEBC-0920-A4D56F6037B6}"/>
              </a:ext>
            </a:extLst>
          </p:cNvPr>
          <p:cNvSpPr txBox="1"/>
          <p:nvPr/>
        </p:nvSpPr>
        <p:spPr>
          <a:xfrm>
            <a:off x="4869795" y="4943445"/>
            <a:ext cx="4769708" cy="251692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gn="ctr"/>
            <a:r>
              <a:rPr lang="en-US" b="0" dirty="0">
                <a:latin typeface="ACADEMY ENGRAVED LET PLAIN:1.0" panose="02000000000000000000" pitchFamily="2" charset="0"/>
              </a:rPr>
              <a:t>Schedule of Meetings</a:t>
            </a:r>
          </a:p>
          <a:p>
            <a:pPr algn="ctr"/>
            <a:r>
              <a:rPr lang="en-US" b="0" dirty="0">
                <a:latin typeface="ACADEMY ENGRAVED LET PLAIN:1.0" panose="02000000000000000000" pitchFamily="2" charset="0"/>
              </a:rPr>
              <a:t>December 18, 2023 </a:t>
            </a:r>
          </a:p>
          <a:p>
            <a:pPr algn="ctr"/>
            <a:r>
              <a:rPr lang="en-US" b="0" dirty="0">
                <a:latin typeface="ACADEMY ENGRAVED LET PLAIN:1.0" panose="02000000000000000000" pitchFamily="2" charset="0"/>
              </a:rPr>
              <a:t>January 22, 2024</a:t>
            </a:r>
          </a:p>
          <a:p>
            <a:pPr algn="ctr"/>
            <a:r>
              <a:rPr lang="en-US" b="0" dirty="0">
                <a:latin typeface="ACADEMY ENGRAVED LET PLAIN:1.0" panose="02000000000000000000" pitchFamily="2" charset="0"/>
              </a:rPr>
              <a:t>February 12, 2024</a:t>
            </a:r>
          </a:p>
          <a:p>
            <a:pPr algn="ctr"/>
            <a:r>
              <a:rPr lang="en-US" b="0" dirty="0">
                <a:latin typeface="ACADEMY ENGRAVED LET PLAIN:1.0" panose="02000000000000000000" pitchFamily="2" charset="0"/>
              </a:rPr>
              <a:t>March 18, 2024</a:t>
            </a:r>
          </a:p>
          <a:p>
            <a:pPr algn="ctr"/>
            <a:r>
              <a:rPr lang="en-US" b="0" dirty="0">
                <a:latin typeface="ACADEMY ENGRAVED LET PLAIN:1.0" panose="02000000000000000000" pitchFamily="2" charset="0"/>
              </a:rPr>
              <a:t>April 15, 2024</a:t>
            </a:r>
          </a:p>
          <a:p>
            <a:pPr algn="ctr"/>
            <a:r>
              <a:rPr lang="en-US" b="0" dirty="0">
                <a:latin typeface="ACADEMY ENGRAVED LET PLAIN:1.0" panose="02000000000000000000" pitchFamily="2" charset="0"/>
              </a:rPr>
              <a:t>May 20, 2023</a:t>
            </a:r>
          </a:p>
          <a:p>
            <a:pPr algn="ctr"/>
            <a:r>
              <a:rPr lang="en-US" b="0" dirty="0">
                <a:latin typeface="ACADEMY ENGRAVED LET PLAIN:1.0" panose="02000000000000000000" pitchFamily="2" charset="0"/>
              </a:rPr>
              <a:t>June 10, 2023</a:t>
            </a:r>
            <a:endParaRPr kumimoji="0" lang="en-US" sz="2000" b="0" i="0" u="none" strike="noStrike" cap="none" spc="0" normalizeH="0" baseline="0" dirty="0">
              <a:ln>
                <a:noFill/>
              </a:ln>
              <a:solidFill>
                <a:srgbClr val="000000"/>
              </a:solidFill>
              <a:effectLst/>
              <a:uFillTx/>
              <a:latin typeface="ACADEMY ENGRAVED LET PLAIN:1.0" panose="02000000000000000000" pitchFamily="2" charset="0"/>
              <a:sym typeface="Helvetica Neue"/>
            </a:endParaRPr>
          </a:p>
        </p:txBody>
      </p:sp>
      <p:pic>
        <p:nvPicPr>
          <p:cNvPr id="9" name="Picture 8" descr="A group of people sitting in a room&#10;&#10;Description automatically generated">
            <a:extLst>
              <a:ext uri="{FF2B5EF4-FFF2-40B4-BE49-F238E27FC236}">
                <a16:creationId xmlns:a16="http://schemas.microsoft.com/office/drawing/2014/main" id="{C582AB42-CA4A-C7E0-1708-5A621A9D7D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60571" flipH="1">
            <a:off x="762260" y="5382899"/>
            <a:ext cx="2302476" cy="1726857"/>
          </a:xfrm>
          <a:prstGeom prst="rect">
            <a:avLst/>
          </a:prstGeom>
        </p:spPr>
      </p:pic>
      <p:pic>
        <p:nvPicPr>
          <p:cNvPr id="11" name="Picture 10" descr="A person standing in front of a large screen&#10;&#10;Description automatically generated">
            <a:extLst>
              <a:ext uri="{FF2B5EF4-FFF2-40B4-BE49-F238E27FC236}">
                <a16:creationId xmlns:a16="http://schemas.microsoft.com/office/drawing/2014/main" id="{7CA05AA2-B7B5-2AFE-2750-56BD65571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4555">
            <a:off x="9489249" y="2313029"/>
            <a:ext cx="2436176" cy="1827132"/>
          </a:xfrm>
          <a:prstGeom prst="rect">
            <a:avLst/>
          </a:prstGeom>
        </p:spPr>
      </p:pic>
      <p:pic>
        <p:nvPicPr>
          <p:cNvPr id="13" name="Picture 12" descr="A group of people sitting in a room&#10;&#10;Description automatically generated">
            <a:extLst>
              <a:ext uri="{FF2B5EF4-FFF2-40B4-BE49-F238E27FC236}">
                <a16:creationId xmlns:a16="http://schemas.microsoft.com/office/drawing/2014/main" id="{69DA36A7-66EF-49C2-0486-BA8AB07FF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100362" y="5342210"/>
            <a:ext cx="3105316" cy="2328987"/>
          </a:xfrm>
          <a:prstGeom prst="rect">
            <a:avLst/>
          </a:prstGeom>
        </p:spPr>
      </p:pic>
      <p:pic>
        <p:nvPicPr>
          <p:cNvPr id="17" name="Picture 16" descr="A group of people sitting in chairs in a room with a large screen&#10;&#10;Description automatically generated">
            <a:extLst>
              <a:ext uri="{FF2B5EF4-FFF2-40B4-BE49-F238E27FC236}">
                <a16:creationId xmlns:a16="http://schemas.microsoft.com/office/drawing/2014/main" id="{E2075FAB-D68D-4D0D-308F-4711E1146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90709">
            <a:off x="492931" y="454873"/>
            <a:ext cx="2436176" cy="1827132"/>
          </a:xfrm>
          <a:prstGeom prst="rect">
            <a:avLst/>
          </a:prstGeom>
        </p:spPr>
      </p:pic>
      <p:sp>
        <p:nvSpPr>
          <p:cNvPr id="20" name="TextBox 19">
            <a:extLst>
              <a:ext uri="{FF2B5EF4-FFF2-40B4-BE49-F238E27FC236}">
                <a16:creationId xmlns:a16="http://schemas.microsoft.com/office/drawing/2014/main" id="{D9061CB2-585A-191B-2FD7-D8E02B0CCCA9}"/>
              </a:ext>
            </a:extLst>
          </p:cNvPr>
          <p:cNvSpPr txBox="1"/>
          <p:nvPr/>
        </p:nvSpPr>
        <p:spPr>
          <a:xfrm>
            <a:off x="3295317" y="7046922"/>
            <a:ext cx="2050420" cy="6087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587022"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ADEMY ENGRAVED LET PLAIN:1.0" panose="02000000000000000000" pitchFamily="2" charset="0"/>
                <a:sym typeface="Helvetica Neue"/>
              </a:rPr>
              <a:t>51 Signed up &amp; 31 Attended</a:t>
            </a:r>
          </a:p>
        </p:txBody>
      </p:sp>
    </p:spTree>
    <p:extLst>
      <p:ext uri="{BB962C8B-B14F-4D97-AF65-F5344CB8AC3E}">
        <p14:creationId xmlns:p14="http://schemas.microsoft.com/office/powerpoint/2010/main" val="392823319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4240</TotalTime>
  <Words>1365</Words>
  <Application>Microsoft Office PowerPoint</Application>
  <PresentationFormat>Custom</PresentationFormat>
  <Paragraphs>249</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ACADEMY ENGRAVED LET PLAIN:1.0</vt:lpstr>
      <vt:lpstr>Arial</vt:lpstr>
      <vt:lpstr>EB Garamond</vt:lpstr>
      <vt:lpstr>Georgia</vt:lpstr>
      <vt:lpstr>Helvetica Light</vt:lpstr>
      <vt:lpstr>Helvetica Neue</vt:lpstr>
      <vt:lpstr>Helvetica Neue Light</vt:lpstr>
      <vt:lpstr>Helvetica Neue Medium</vt:lpstr>
      <vt:lpstr>Söhne</vt:lpstr>
      <vt:lpstr>Times New Roman</vt:lpstr>
      <vt:lpstr>Times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Cappiello, Diane</dc:creator>
  <cp:lastModifiedBy>Cappiello, Diane</cp:lastModifiedBy>
  <cp:revision>21</cp:revision>
  <cp:lastPrinted>2023-11-22T14:33:37Z</cp:lastPrinted>
  <dcterms:modified xsi:type="dcterms:W3CDTF">2023-11-22T14:33:53Z</dcterms:modified>
</cp:coreProperties>
</file>